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9" r:id="rId2"/>
    <p:sldId id="260" r:id="rId3"/>
    <p:sldId id="262" r:id="rId4"/>
    <p:sldId id="264" r:id="rId5"/>
    <p:sldId id="266" r:id="rId6"/>
    <p:sldId id="267" r:id="rId7"/>
    <p:sldId id="265" r:id="rId8"/>
    <p:sldId id="282" r:id="rId9"/>
    <p:sldId id="288" r:id="rId10"/>
    <p:sldId id="283" r:id="rId11"/>
    <p:sldId id="270" r:id="rId12"/>
    <p:sldId id="271" r:id="rId13"/>
    <p:sldId id="272" r:id="rId14"/>
    <p:sldId id="273" r:id="rId15"/>
    <p:sldId id="281" r:id="rId16"/>
    <p:sldId id="275" r:id="rId17"/>
    <p:sldId id="276" r:id="rId18"/>
    <p:sldId id="277" r:id="rId19"/>
    <p:sldId id="278" r:id="rId20"/>
    <p:sldId id="279" r:id="rId21"/>
    <p:sldId id="280" r:id="rId22"/>
    <p:sldId id="287" r:id="rId23"/>
    <p:sldId id="284" r:id="rId24"/>
    <p:sldId id="286" r:id="rId25"/>
    <p:sldId id="285" r:id="rId26"/>
    <p:sldId id="274" r:id="rId27"/>
    <p:sldId id="261" r:id="rId28"/>
    <p:sldId id="26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3" autoAdjust="0"/>
    <p:restoredTop sz="91375" autoAdjust="0"/>
  </p:normalViewPr>
  <p:slideViewPr>
    <p:cSldViewPr>
      <p:cViewPr>
        <p:scale>
          <a:sx n="100" d="100"/>
          <a:sy n="100" d="100"/>
        </p:scale>
        <p:origin x="-4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8A1204-3E63-47FD-BC4B-6DF274AD39C6}" type="datetimeFigureOut">
              <a:rPr lang="en-US" smtClean="0"/>
              <a:t>6/7/2017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DD13D-CCC8-4529-A622-02958B11999C}" type="slidenum">
              <a:rPr lang="en-US" smtClean="0"/>
              <a:t>‹#›</a:t>
            </a:fld>
            <a:endParaRPr lang="en-US"/>
          </a:p>
        </p:txBody>
      </p:sp>
    </p:spTree>
    <p:extLst>
      <p:ext uri="{BB962C8B-B14F-4D97-AF65-F5344CB8AC3E}">
        <p14:creationId xmlns:p14="http://schemas.microsoft.com/office/powerpoint/2010/main" val="141739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1</a:t>
            </a:fld>
            <a:endParaRPr lang="en-US"/>
          </a:p>
        </p:txBody>
      </p:sp>
    </p:spTree>
    <p:extLst>
      <p:ext uri="{BB962C8B-B14F-4D97-AF65-F5344CB8AC3E}">
        <p14:creationId xmlns:p14="http://schemas.microsoft.com/office/powerpoint/2010/main" val="288702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2</a:t>
            </a:fld>
            <a:endParaRPr lang="en-US"/>
          </a:p>
        </p:txBody>
      </p:sp>
    </p:spTree>
    <p:extLst>
      <p:ext uri="{BB962C8B-B14F-4D97-AF65-F5344CB8AC3E}">
        <p14:creationId xmlns:p14="http://schemas.microsoft.com/office/powerpoint/2010/main" val="68296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3</a:t>
            </a:fld>
            <a:endParaRPr lang="en-US"/>
          </a:p>
        </p:txBody>
      </p:sp>
    </p:spTree>
    <p:extLst>
      <p:ext uri="{BB962C8B-B14F-4D97-AF65-F5344CB8AC3E}">
        <p14:creationId xmlns:p14="http://schemas.microsoft.com/office/powerpoint/2010/main" val="216675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4</a:t>
            </a:fld>
            <a:endParaRPr lang="en-US"/>
          </a:p>
        </p:txBody>
      </p:sp>
    </p:spTree>
    <p:extLst>
      <p:ext uri="{BB962C8B-B14F-4D97-AF65-F5344CB8AC3E}">
        <p14:creationId xmlns:p14="http://schemas.microsoft.com/office/powerpoint/2010/main" val="379098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5</a:t>
            </a:fld>
            <a:endParaRPr lang="en-US"/>
          </a:p>
        </p:txBody>
      </p:sp>
    </p:spTree>
    <p:extLst>
      <p:ext uri="{BB962C8B-B14F-4D97-AF65-F5344CB8AC3E}">
        <p14:creationId xmlns:p14="http://schemas.microsoft.com/office/powerpoint/2010/main" val="358362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6</a:t>
            </a:fld>
            <a:endParaRPr lang="en-US"/>
          </a:p>
        </p:txBody>
      </p:sp>
    </p:spTree>
    <p:extLst>
      <p:ext uri="{BB962C8B-B14F-4D97-AF65-F5344CB8AC3E}">
        <p14:creationId xmlns:p14="http://schemas.microsoft.com/office/powerpoint/2010/main" val="31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EFDD13D-CCC8-4529-A622-02958B11999C}" type="slidenum">
              <a:rPr lang="en-US" smtClean="0"/>
              <a:t>7</a:t>
            </a:fld>
            <a:endParaRPr lang="en-US"/>
          </a:p>
        </p:txBody>
      </p:sp>
    </p:spTree>
    <p:extLst>
      <p:ext uri="{BB962C8B-B14F-4D97-AF65-F5344CB8AC3E}">
        <p14:creationId xmlns:p14="http://schemas.microsoft.com/office/powerpoint/2010/main" val="227117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27</a:t>
            </a:fld>
            <a:endParaRPr lang="en-US"/>
          </a:p>
        </p:txBody>
      </p:sp>
    </p:spTree>
    <p:extLst>
      <p:ext uri="{BB962C8B-B14F-4D97-AF65-F5344CB8AC3E}">
        <p14:creationId xmlns:p14="http://schemas.microsoft.com/office/powerpoint/2010/main" val="3861743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DD13D-CCC8-4529-A622-02958B11999C}" type="slidenum">
              <a:rPr lang="en-US" smtClean="0"/>
              <a:t>28</a:t>
            </a:fld>
            <a:endParaRPr lang="en-US"/>
          </a:p>
        </p:txBody>
      </p:sp>
    </p:spTree>
    <p:extLst>
      <p:ext uri="{BB962C8B-B14F-4D97-AF65-F5344CB8AC3E}">
        <p14:creationId xmlns:p14="http://schemas.microsoft.com/office/powerpoint/2010/main" val="270940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400">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BD1E80F-60A2-4768-8227-012D901E46AE}" type="datetime1">
              <a:rPr lang="en-US" smtClean="0">
                <a:solidFill>
                  <a:prstClr val="black">
                    <a:tint val="75000"/>
                  </a:prstClr>
                </a:solidFill>
              </a:rPr>
              <a:pPr>
                <a:defRPr/>
              </a:pPr>
              <a:t>6/7/2017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86730239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087430-E440-4E0F-9C88-042B56D2D5B0}" type="datetime1">
              <a:rPr lang="en-US" smtClean="0">
                <a:solidFill>
                  <a:prstClr val="black">
                    <a:tint val="75000"/>
                  </a:prstClr>
                </a:solidFill>
              </a:rPr>
              <a:pPr>
                <a:def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22593482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52D70F-B217-4B8D-AA59-073D725F238C}" type="datetime1">
              <a:rPr lang="en-US" smtClean="0">
                <a:solidFill>
                  <a:prstClr val="black">
                    <a:tint val="75000"/>
                  </a:prstClr>
                </a:solidFill>
              </a:rPr>
              <a:pPr>
                <a:def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9683049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 y="187325"/>
            <a:ext cx="9029700" cy="5938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fld id="{AA28FCA3-E17F-4018-B71A-F9F65252AF3B}" type="datetime1">
              <a:rPr lang="en-US" smtClean="0">
                <a:solidFill>
                  <a:prstClr val="black">
                    <a:tint val="75000"/>
                  </a:prstClr>
                </a:solidFill>
              </a:rPr>
              <a:pPr>
                <a:defRPr/>
              </a:pPr>
              <a:t>6/7/2017</a:t>
            </a:fld>
            <a:endParaRPr lang="en-US">
              <a:solidFill>
                <a:prstClr val="black">
                  <a:tint val="75000"/>
                </a:prstClr>
              </a:solidFill>
            </a:endParaRPr>
          </a:p>
        </p:txBody>
      </p:sp>
      <p:sp>
        <p:nvSpPr>
          <p:cNvPr id="4" name="Rectangle 6"/>
          <p:cNvSpPr>
            <a:spLocks noGrp="1" noChangeArrowheads="1"/>
          </p:cNvSpPr>
          <p:nvPr>
            <p:ph type="sldNum" sz="quarter" idx="11"/>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A8C0EA60-4CB4-43BB-957A-CBB891C0B9FD}" type="slidenum">
              <a:rPr lang="en-US">
                <a:solidFill>
                  <a:prstClr val="black"/>
                </a:solidFill>
                <a:latin typeface="Arial" charset="0"/>
              </a:rPr>
              <a:pPr fontAlgn="base">
                <a:spcBef>
                  <a:spcPct val="0"/>
                </a:spcBef>
                <a:spcAft>
                  <a:spcPct val="0"/>
                </a:spcAft>
                <a:defRPr/>
              </a:pPr>
              <a:t>‹#›</a:t>
            </a:fld>
            <a:endParaRPr lang="en-US">
              <a:solidFill>
                <a:prstClr val="black"/>
              </a:solidFill>
              <a:latin typeface="Arial" charset="0"/>
            </a:endParaRPr>
          </a:p>
        </p:txBody>
      </p:sp>
    </p:spTree>
    <p:extLst>
      <p:ext uri="{BB962C8B-B14F-4D97-AF65-F5344CB8AC3E}">
        <p14:creationId xmlns:p14="http://schemas.microsoft.com/office/powerpoint/2010/main" val="123333007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76200" y="76200"/>
            <a:ext cx="8991600" cy="6705600"/>
            <a:chOff x="0" y="0"/>
            <a:chExt cx="8991600" cy="6705600"/>
          </a:xfrm>
        </p:grpSpPr>
        <p:pic>
          <p:nvPicPr>
            <p:cNvPr id="5"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6" name="Straight Connector 5"/>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b="1">
                <a:effectLst/>
                <a:latin typeface="Arial" pitchFamily="34" charset="0"/>
                <a:cs typeface="Arial" pitchFamily="34" charset="0"/>
              </a:defRPr>
            </a:lvl1pPr>
          </a:lstStyle>
          <a:p>
            <a:endParaRPr lang="en-US" dirty="0"/>
          </a:p>
        </p:txBody>
      </p:sp>
      <p:sp>
        <p:nvSpPr>
          <p:cNvPr id="3" name="Content Placeholder 2"/>
          <p:cNvSpPr>
            <a:spLocks noGrp="1"/>
          </p:cNvSpPr>
          <p:nvPr>
            <p:ph idx="1"/>
          </p:nvPr>
        </p:nvSpPr>
        <p:spPr/>
        <p:txBody>
          <a:bodyPr/>
          <a:lstStyle>
            <a:lvl1pPr>
              <a:defRPr sz="2400" b="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88C08C74-FBCE-45C1-A654-C4EDCFBB61B5}" type="datetime1">
              <a:rPr lang="en-US" smtClean="0">
                <a:solidFill>
                  <a:prstClr val="black">
                    <a:tint val="75000"/>
                  </a:prstClr>
                </a:solidFill>
              </a:rPr>
              <a:pPr>
                <a:defRPr/>
              </a:pPr>
              <a:t>6/7/2017</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b="0" i="0">
                <a:latin typeface="Arial Black" pitchFamily="34"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60141854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76200" y="76200"/>
            <a:ext cx="8991600" cy="6705600"/>
            <a:chOff x="0" y="0"/>
            <a:chExt cx="8991600" cy="6705600"/>
          </a:xfrm>
        </p:grpSpPr>
        <p:pic>
          <p:nvPicPr>
            <p:cNvPr id="5"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6" name="Straight Connector 5"/>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094A0F6B-615D-450F-9E3E-ED463839B34D}" type="datetime1">
              <a:rPr lang="en-US" smtClean="0">
                <a:solidFill>
                  <a:prstClr val="black">
                    <a:tint val="75000"/>
                  </a:prstClr>
                </a:solidFill>
              </a:rPr>
              <a:pPr>
                <a:defRPr/>
              </a:pPr>
              <a:t>6/7/2017</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06371637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76200" y="76200"/>
            <a:ext cx="8991600" cy="6705600"/>
            <a:chOff x="0" y="0"/>
            <a:chExt cx="8991600" cy="6705600"/>
          </a:xfrm>
        </p:grpSpPr>
        <p:pic>
          <p:nvPicPr>
            <p:cNvPr id="6"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7" name="Straight Connector 6"/>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52400" y="838200"/>
            <a:ext cx="4038600" cy="5181600"/>
          </a:xfrm>
        </p:spPr>
        <p:txBody>
          <a:bodyPr/>
          <a:lstStyle>
            <a:lvl1pPr>
              <a:defRPr sz="2400" b="1"/>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19600" y="838200"/>
            <a:ext cx="4038600" cy="5181600"/>
          </a:xfrm>
        </p:spPr>
        <p:txBody>
          <a:bodyPr/>
          <a:lstStyle>
            <a:lvl1pPr>
              <a:defRPr sz="2400" b="1"/>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4"/>
          <p:cNvSpPr>
            <a:spLocks noGrp="1"/>
          </p:cNvSpPr>
          <p:nvPr>
            <p:ph type="dt" sz="half" idx="10"/>
          </p:nvPr>
        </p:nvSpPr>
        <p:spPr/>
        <p:txBody>
          <a:bodyPr/>
          <a:lstStyle>
            <a:lvl1pPr>
              <a:defRPr/>
            </a:lvl1pPr>
          </a:lstStyle>
          <a:p>
            <a:pPr>
              <a:defRPr/>
            </a:pPr>
            <a:fld id="{298BCAB6-6FA4-47E7-BC1E-00BCF4A3B019}" type="datetime1">
              <a:rPr lang="en-US" smtClean="0">
                <a:solidFill>
                  <a:prstClr val="black">
                    <a:tint val="75000"/>
                  </a:prstClr>
                </a:solidFill>
              </a:rPr>
              <a:pPr>
                <a:defRPr/>
              </a:pPr>
              <a:t>6/7/2017</a:t>
            </a:fld>
            <a:endParaRPr lang="en-US">
              <a:solidFill>
                <a:prstClr val="black">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8184008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9"/>
          <p:cNvGrpSpPr>
            <a:grpSpLocks/>
          </p:cNvGrpSpPr>
          <p:nvPr userDrawn="1"/>
        </p:nvGrpSpPr>
        <p:grpSpPr bwMode="auto">
          <a:xfrm>
            <a:off x="76200" y="76200"/>
            <a:ext cx="8991600" cy="6705600"/>
            <a:chOff x="0" y="0"/>
            <a:chExt cx="8991600" cy="6705600"/>
          </a:xfrm>
        </p:grpSpPr>
        <p:pic>
          <p:nvPicPr>
            <p:cNvPr id="8"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9" name="Straight Connector 8"/>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pPr>
              <a:defRPr/>
            </a:pPr>
            <a:fld id="{84F5E6C2-5023-46B7-850A-6D7970B204AD}" type="datetime1">
              <a:rPr lang="en-US" smtClean="0">
                <a:solidFill>
                  <a:prstClr val="black">
                    <a:tint val="75000"/>
                  </a:prstClr>
                </a:solidFill>
              </a:rPr>
              <a:pPr>
                <a:defRPr/>
              </a:pPr>
              <a:t>6/7/2017</a:t>
            </a:fld>
            <a:endParaRPr lang="en-US">
              <a:solidFill>
                <a:prstClr val="black">
                  <a:tint val="75000"/>
                </a:prstClr>
              </a:solidFill>
            </a:endParaRPr>
          </a:p>
        </p:txBody>
      </p:sp>
      <p:sp>
        <p:nvSpPr>
          <p:cNvPr id="12"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6546238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5"/>
          <p:cNvGrpSpPr>
            <a:grpSpLocks/>
          </p:cNvGrpSpPr>
          <p:nvPr userDrawn="1"/>
        </p:nvGrpSpPr>
        <p:grpSpPr bwMode="auto">
          <a:xfrm>
            <a:off x="76200" y="76200"/>
            <a:ext cx="8991600" cy="6705600"/>
            <a:chOff x="0" y="0"/>
            <a:chExt cx="8991600" cy="6705600"/>
          </a:xfrm>
        </p:grpSpPr>
        <p:pic>
          <p:nvPicPr>
            <p:cNvPr id="4"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5" name="Straight Connector 4"/>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AAFA75D3-D488-4C8B-8BF7-01F12D9FAA80}" type="datetime1">
              <a:rPr lang="en-US" smtClean="0">
                <a:solidFill>
                  <a:prstClr val="black">
                    <a:tint val="75000"/>
                  </a:prstClr>
                </a:solidFill>
              </a:rPr>
              <a:pPr>
                <a:defRPr/>
              </a:pPr>
              <a:t>6/7/2017</a:t>
            </a:fld>
            <a:endParaRPr lang="en-US">
              <a:solidFill>
                <a:prstClr val="black">
                  <a:tint val="75000"/>
                </a:prstClr>
              </a:solidFill>
            </a:endParaRPr>
          </a:p>
        </p:txBody>
      </p:sp>
      <p:sp>
        <p:nvSpPr>
          <p:cNvPr id="8"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90337000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4"/>
          <p:cNvGrpSpPr>
            <a:grpSpLocks/>
          </p:cNvGrpSpPr>
          <p:nvPr userDrawn="1"/>
        </p:nvGrpSpPr>
        <p:grpSpPr bwMode="auto">
          <a:xfrm>
            <a:off x="76200" y="76200"/>
            <a:ext cx="8991600" cy="6705600"/>
            <a:chOff x="0" y="0"/>
            <a:chExt cx="8991600" cy="6705600"/>
          </a:xfrm>
        </p:grpSpPr>
        <p:pic>
          <p:nvPicPr>
            <p:cNvPr id="3"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4" name="Straight Connector 3"/>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6" name="Date Placeholder 1"/>
          <p:cNvSpPr>
            <a:spLocks noGrp="1"/>
          </p:cNvSpPr>
          <p:nvPr>
            <p:ph type="dt" sz="half" idx="10"/>
          </p:nvPr>
        </p:nvSpPr>
        <p:spPr/>
        <p:txBody>
          <a:bodyPr/>
          <a:lstStyle>
            <a:lvl1pPr>
              <a:defRPr/>
            </a:lvl1pPr>
          </a:lstStyle>
          <a:p>
            <a:pPr>
              <a:defRPr/>
            </a:pPr>
            <a:fld id="{835EEFCB-E27D-472E-AFAD-7B4962F85F57}" type="datetime1">
              <a:rPr lang="en-US" smtClean="0">
                <a:solidFill>
                  <a:prstClr val="black">
                    <a:tint val="75000"/>
                  </a:prstClr>
                </a:solidFill>
              </a:rPr>
              <a:pPr>
                <a:defRPr/>
              </a:pPr>
              <a:t>6/7/2017</a:t>
            </a:fld>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97721871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76200" y="76200"/>
            <a:ext cx="8991600" cy="6705600"/>
            <a:chOff x="0" y="0"/>
            <a:chExt cx="8991600" cy="6705600"/>
          </a:xfrm>
        </p:grpSpPr>
        <p:pic>
          <p:nvPicPr>
            <p:cNvPr id="6"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7" name="Straight Connector 6"/>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b="1"/>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1E268BDC-47F0-42EB-BBA9-6881E0E39902}" type="datetime1">
              <a:rPr lang="en-US" smtClean="0">
                <a:solidFill>
                  <a:prstClr val="black">
                    <a:tint val="75000"/>
                  </a:prstClr>
                </a:solidFill>
              </a:rPr>
              <a:pPr>
                <a:defRPr/>
              </a:pPr>
              <a:t>6/7/2017</a:t>
            </a:fld>
            <a:endParaRPr lang="en-US">
              <a:solidFill>
                <a:prstClr val="black">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9999248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76200" y="76200"/>
            <a:ext cx="8991600" cy="6705600"/>
            <a:chOff x="0" y="0"/>
            <a:chExt cx="8991600" cy="6705600"/>
          </a:xfrm>
        </p:grpSpPr>
        <p:pic>
          <p:nvPicPr>
            <p:cNvPr id="6" name="Picture 11" descr="Logo - CTA Standard High Res[1].jpg"/>
            <p:cNvPicPr>
              <a:picLocks noChangeAspect="1"/>
            </p:cNvPicPr>
            <p:nvPr/>
          </p:nvPicPr>
          <p:blipFill>
            <a:blip r:embed="rId2" cstate="print"/>
            <a:srcRect/>
            <a:stretch>
              <a:fillRect/>
            </a:stretch>
          </p:blipFill>
          <p:spPr bwMode="auto">
            <a:xfrm>
              <a:off x="8198380" y="5899404"/>
              <a:ext cx="793220" cy="806196"/>
            </a:xfrm>
            <a:prstGeom prst="rect">
              <a:avLst/>
            </a:prstGeom>
            <a:noFill/>
            <a:ln w="9525">
              <a:noFill/>
              <a:miter lim="800000"/>
              <a:headEnd/>
              <a:tailEnd/>
            </a:ln>
          </p:spPr>
        </p:pic>
        <p:cxnSp>
          <p:nvCxnSpPr>
            <p:cNvPr id="7" name="Straight Connector 6"/>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5562600"/>
            <a:ext cx="8399929" cy="566738"/>
          </a:xfrm>
        </p:spPr>
        <p:txBody>
          <a:bodyPr anchor="b"/>
          <a:lstStyle>
            <a:lvl1pPr algn="r">
              <a:defRPr sz="2800" b="1" i="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 y="457200"/>
            <a:ext cx="8382000" cy="4876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Date Placeholder 4"/>
          <p:cNvSpPr>
            <a:spLocks noGrp="1"/>
          </p:cNvSpPr>
          <p:nvPr>
            <p:ph type="dt" sz="half" idx="10"/>
          </p:nvPr>
        </p:nvSpPr>
        <p:spPr/>
        <p:txBody>
          <a:bodyPr/>
          <a:lstStyle>
            <a:lvl1pPr>
              <a:defRPr/>
            </a:lvl1pPr>
          </a:lstStyle>
          <a:p>
            <a:pPr>
              <a:defRPr/>
            </a:pPr>
            <a:fld id="{EBD897CC-F437-48B3-A9B9-C1DB4491DFC9}" type="datetime1">
              <a:rPr lang="en-US" smtClean="0">
                <a:solidFill>
                  <a:prstClr val="black">
                    <a:tint val="75000"/>
                  </a:prstClr>
                </a:solidFill>
              </a:rPr>
              <a:pPr>
                <a:defRPr/>
              </a:pPr>
              <a:t>6/7/2017</a:t>
            </a:fld>
            <a:endParaRPr lang="en-US">
              <a:solidFill>
                <a:prstClr val="black">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27842707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306" y="198438"/>
            <a:ext cx="8485094"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52400" y="838200"/>
            <a:ext cx="8229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ABDD800-62C1-4457-9CD0-FD3DD85E2687}" type="datetime1">
              <a:rPr lang="en-US">
                <a:solidFill>
                  <a:prstClr val="black">
                    <a:tint val="75000"/>
                  </a:prstClr>
                </a:solidFill>
              </a:rPr>
              <a:pPr>
                <a:defRPr/>
              </a:pPr>
              <a:t>6/7/2017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black">
                  <a:tint val="75000"/>
                </a:prstClr>
              </a:solidFill>
            </a:endParaRPr>
          </a:p>
        </p:txBody>
      </p:sp>
      <p:grpSp>
        <p:nvGrpSpPr>
          <p:cNvPr id="1030" name="Group 6"/>
          <p:cNvGrpSpPr>
            <a:grpSpLocks/>
          </p:cNvGrpSpPr>
          <p:nvPr/>
        </p:nvGrpSpPr>
        <p:grpSpPr bwMode="auto">
          <a:xfrm>
            <a:off x="76200" y="76200"/>
            <a:ext cx="8991600" cy="6705600"/>
            <a:chOff x="0" y="0"/>
            <a:chExt cx="8991600" cy="6705600"/>
          </a:xfrm>
        </p:grpSpPr>
        <p:pic>
          <p:nvPicPr>
            <p:cNvPr id="1031" name="Picture 7" descr="Logo - CTA Standard High Res[1].jpg"/>
            <p:cNvPicPr>
              <a:picLocks noChangeAspect="1"/>
            </p:cNvPicPr>
            <p:nvPr/>
          </p:nvPicPr>
          <p:blipFill>
            <a:blip r:embed="rId14" cstate="print"/>
            <a:srcRect/>
            <a:stretch>
              <a:fillRect/>
            </a:stretch>
          </p:blipFill>
          <p:spPr bwMode="auto">
            <a:xfrm>
              <a:off x="8198380" y="5899404"/>
              <a:ext cx="793220" cy="806196"/>
            </a:xfrm>
            <a:prstGeom prst="rect">
              <a:avLst/>
            </a:prstGeom>
            <a:noFill/>
            <a:ln w="9525">
              <a:noFill/>
              <a:miter lim="800000"/>
              <a:headEnd/>
              <a:tailEnd/>
            </a:ln>
          </p:spPr>
        </p:pic>
        <p:cxnSp>
          <p:nvCxnSpPr>
            <p:cNvPr id="9" name="Straight Connector 8"/>
            <p:cNvCxnSpPr/>
            <p:nvPr/>
          </p:nvCxnSpPr>
          <p:spPr>
            <a:xfrm>
              <a:off x="0" y="6400800"/>
              <a:ext cx="8229600" cy="1588"/>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645150" y="2933700"/>
              <a:ext cx="5899150" cy="31750"/>
            </a:xfrm>
            <a:prstGeom prst="line">
              <a:avLst/>
            </a:prstGeom>
            <a:ln>
              <a:solidFill>
                <a:srgbClr val="4A7EB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764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hf hdr="0" dt="0"/>
  <p:txStyles>
    <p:titleStyle>
      <a:lvl1pPr algn="l" rtl="0" fontAlgn="base">
        <a:spcBef>
          <a:spcPct val="0"/>
        </a:spcBef>
        <a:spcAft>
          <a:spcPct val="0"/>
        </a:spcAft>
        <a:defRPr sz="2800" kern="1200" cap="none" baseline="0">
          <a:solidFill>
            <a:srgbClr val="4A7EBB"/>
          </a:solidFill>
          <a:latin typeface="Arial Black"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Tx/>
        <a:buBlip>
          <a:blip r:embed="rId15"/>
        </a:buBlip>
        <a:defRPr sz="2800" b="1"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Tx/>
        <a:buBlip>
          <a:blip r:embed="rId16"/>
        </a:buBlip>
        <a:defRPr sz="24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Tx/>
        <a:buBlip>
          <a:blip r:embed="rId17"/>
        </a:buBlip>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7.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99294" cy="9144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Running Time Analysis for </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Better Service and a Balanced Budget</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descr="C:\Users\lkwan\Desktop\20170315_Transport Chicago\Photos\IMG_0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95400"/>
            <a:ext cx="5334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2286000" y="5276850"/>
            <a:ext cx="4419600" cy="1028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cap="none" baseline="0">
                <a:solidFill>
                  <a:srgbClr val="4A7EBB"/>
                </a:solidFill>
                <a:effectLst/>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Lok Kwan</a:t>
            </a:r>
          </a:p>
          <a:p>
            <a:pPr algn="ct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CTA Rail Scheduling lkwan@transitchicago.com</a:t>
            </a:r>
            <a:endPar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4508907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54169" y="685800"/>
            <a:ext cx="7451631" cy="5500253"/>
            <a:chOff x="762000" y="685800"/>
            <a:chExt cx="7658100" cy="5652654"/>
          </a:xfrm>
        </p:grpSpPr>
        <p:pic>
          <p:nvPicPr>
            <p:cNvPr id="14338" name="Picture 2" descr="C:\Users\lkwan\Desktop\CTA_Orange_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315200" cy="565265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ket 3"/>
            <p:cNvSpPr/>
            <p:nvPr/>
          </p:nvSpPr>
          <p:spPr>
            <a:xfrm>
              <a:off x="4876800" y="2590800"/>
              <a:ext cx="381000" cy="3352800"/>
            </a:xfrm>
            <a:prstGeom prst="rightBracket">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448300" y="3809999"/>
              <a:ext cx="2971800" cy="323165"/>
            </a:xfrm>
            <a:prstGeom prst="rect">
              <a:avLst/>
            </a:prstGeom>
            <a:solidFill>
              <a:schemeClr val="tx1"/>
            </a:solidFill>
          </p:spPr>
          <p:txBody>
            <a:bodyPr wrap="square" rtlCol="0">
              <a:spAutoFit/>
            </a:bodyPr>
            <a:lstStyle/>
            <a:p>
              <a:pPr algn="ctr"/>
              <a:r>
                <a:rPr lang="en-US" sz="1500" b="1" dirty="0" smtClean="0">
                  <a:solidFill>
                    <a:schemeClr val="bg1"/>
                  </a:solidFill>
                </a:rPr>
                <a:t>Length: Approx. 6,994 Linear </a:t>
              </a:r>
              <a:r>
                <a:rPr lang="en-US" sz="1500" b="1" dirty="0" err="1" smtClean="0">
                  <a:solidFill>
                    <a:schemeClr val="bg1"/>
                  </a:solidFill>
                </a:rPr>
                <a:t>Trk</a:t>
              </a:r>
              <a:r>
                <a:rPr lang="en-US" sz="1500" b="1" dirty="0" smtClean="0">
                  <a:solidFill>
                    <a:schemeClr val="bg1"/>
                  </a:solidFill>
                </a:rPr>
                <a:t> </a:t>
              </a:r>
              <a:r>
                <a:rPr lang="en-US" sz="1500" b="1" dirty="0" err="1" smtClean="0">
                  <a:solidFill>
                    <a:schemeClr val="bg1"/>
                  </a:solidFill>
                </a:rPr>
                <a:t>ft</a:t>
              </a:r>
              <a:endParaRPr lang="en-US" sz="1500" b="1" dirty="0">
                <a:solidFill>
                  <a:schemeClr val="bg1"/>
                </a:solidFill>
              </a:endParaRPr>
            </a:p>
          </p:txBody>
        </p:sp>
        <p:sp>
          <p:nvSpPr>
            <p:cNvPr id="6" name="TextBox 5"/>
            <p:cNvSpPr txBox="1"/>
            <p:nvPr/>
          </p:nvSpPr>
          <p:spPr>
            <a:xfrm>
              <a:off x="5257800" y="2209799"/>
              <a:ext cx="969583" cy="332119"/>
            </a:xfrm>
            <a:prstGeom prst="rect">
              <a:avLst/>
            </a:prstGeom>
            <a:solidFill>
              <a:schemeClr val="tx1"/>
            </a:solidFill>
          </p:spPr>
          <p:txBody>
            <a:bodyPr wrap="square" rtlCol="0">
              <a:spAutoFit/>
            </a:bodyPr>
            <a:lstStyle/>
            <a:p>
              <a:pPr algn="ctr"/>
              <a:r>
                <a:rPr lang="en-US" sz="1500" b="1" dirty="0" smtClean="0">
                  <a:solidFill>
                    <a:schemeClr val="bg1"/>
                  </a:solidFill>
                </a:rPr>
                <a:t>Tower 12</a:t>
              </a:r>
              <a:endParaRPr lang="en-US" sz="1500" b="1" dirty="0">
                <a:solidFill>
                  <a:schemeClr val="bg1"/>
                </a:solidFill>
              </a:endParaRPr>
            </a:p>
          </p:txBody>
        </p:sp>
        <p:sp>
          <p:nvSpPr>
            <p:cNvPr id="8" name="TextBox 7"/>
            <p:cNvSpPr txBox="1"/>
            <p:nvPr/>
          </p:nvSpPr>
          <p:spPr>
            <a:xfrm>
              <a:off x="5334000" y="5914340"/>
              <a:ext cx="1363250" cy="332119"/>
            </a:xfrm>
            <a:prstGeom prst="rect">
              <a:avLst/>
            </a:prstGeom>
            <a:solidFill>
              <a:schemeClr val="tx1"/>
            </a:solidFill>
          </p:spPr>
          <p:txBody>
            <a:bodyPr wrap="square" rtlCol="0">
              <a:spAutoFit/>
            </a:bodyPr>
            <a:lstStyle/>
            <a:p>
              <a:pPr algn="ctr"/>
              <a:r>
                <a:rPr lang="en-US" sz="1500" b="1" dirty="0" smtClean="0">
                  <a:solidFill>
                    <a:schemeClr val="bg1"/>
                  </a:solidFill>
                </a:rPr>
                <a:t>17th Junction</a:t>
              </a:r>
              <a:endParaRPr lang="en-US" sz="1500" b="1" dirty="0">
                <a:solidFill>
                  <a:schemeClr val="bg1"/>
                </a:solidFill>
              </a:endParaRPr>
            </a:p>
          </p:txBody>
        </p:sp>
      </p:grpSp>
      <p:sp>
        <p:nvSpPr>
          <p:cNvPr id="10" name="Title 1"/>
          <p:cNvSpPr>
            <a:spLocks noGrp="1"/>
          </p:cNvSpPr>
          <p:nvPr>
            <p:ph type="title"/>
          </p:nvPr>
        </p:nvSpPr>
        <p:spPr>
          <a:xfrm>
            <a:off x="228600" y="0"/>
            <a:ext cx="8458200" cy="838200"/>
          </a:xfrm>
        </p:spPr>
        <p:txBody>
          <a:bodyPr/>
          <a:lstStyle/>
          <a:p>
            <a:pPr algn="ct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17th Junction to Tower 12</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4275108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17th Junction to Tower 12</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76300"/>
            <a:ext cx="8048625"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4939" y="5103091"/>
            <a:ext cx="7543800" cy="923330"/>
          </a:xfrm>
          <a:prstGeom prst="rect">
            <a:avLst/>
          </a:prstGeom>
          <a:noFill/>
        </p:spPr>
        <p:txBody>
          <a:bodyPr wrap="square" rtlCol="0">
            <a:spAutoFit/>
          </a:bodyPr>
          <a:lstStyle/>
          <a:p>
            <a:r>
              <a:rPr lang="en-US" dirty="0" smtClean="0"/>
              <a:t>The Orange Line and the Green Line share the same tracks from 17</a:t>
            </a:r>
            <a:r>
              <a:rPr lang="en-US" baseline="30000" dirty="0" smtClean="0"/>
              <a:t>th</a:t>
            </a:r>
            <a:r>
              <a:rPr lang="en-US" dirty="0" smtClean="0"/>
              <a:t> Junction to Tower 12. Interestingly, the Orange Line requires more travel time than the Green Line.</a:t>
            </a:r>
            <a:endParaRPr lang="en-US" dirty="0"/>
          </a:p>
        </p:txBody>
      </p:sp>
    </p:spTree>
    <p:extLst>
      <p:ext uri="{BB962C8B-B14F-4D97-AF65-F5344CB8AC3E}">
        <p14:creationId xmlns:p14="http://schemas.microsoft.com/office/powerpoint/2010/main" val="114751417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Vs Green Line</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TextBox 53"/>
          <p:cNvSpPr txBox="1"/>
          <p:nvPr/>
        </p:nvSpPr>
        <p:spPr>
          <a:xfrm>
            <a:off x="657225" y="5444260"/>
            <a:ext cx="7600950" cy="1154162"/>
          </a:xfrm>
          <a:prstGeom prst="rect">
            <a:avLst/>
          </a:prstGeom>
          <a:noFill/>
        </p:spPr>
        <p:txBody>
          <a:bodyPr wrap="square" rtlCol="0">
            <a:spAutoFit/>
          </a:bodyPr>
          <a:lstStyle/>
          <a:p>
            <a:r>
              <a:rPr lang="en-US" dirty="0" smtClean="0"/>
              <a:t>At Tower 12, the NB Orange Line has five “conflicting moves” whereas the NB Green Line will only conflict with the Brown Line. The Orange Line also requires a cross-over move while the Green Line will simply get a straight line-up.</a:t>
            </a:r>
            <a:endParaRPr lang="en-US" sz="1500" dirty="0" smtClean="0"/>
          </a:p>
          <a:p>
            <a:endParaRPr lang="en-US" sz="1500" dirty="0"/>
          </a:p>
        </p:txBody>
      </p:sp>
      <p:pic>
        <p:nvPicPr>
          <p:cNvPr id="13315" name="Picture 3" descr="C:\Users\lkwan\Desktop\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762000"/>
            <a:ext cx="6019800" cy="4651664"/>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p:cNvSpPr/>
          <p:nvPr/>
        </p:nvSpPr>
        <p:spPr>
          <a:xfrm>
            <a:off x="3657600" y="4267200"/>
            <a:ext cx="800100" cy="562171"/>
          </a:xfrm>
          <a:prstGeom prst="ellipse">
            <a:avLst/>
          </a:prstGeom>
          <a:solidFill>
            <a:schemeClr val="accent6">
              <a:lumMod val="40000"/>
              <a:lumOff val="60000"/>
              <a:alpha val="2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spTree>
    <p:extLst>
      <p:ext uri="{BB962C8B-B14F-4D97-AF65-F5344CB8AC3E}">
        <p14:creationId xmlns:p14="http://schemas.microsoft.com/office/powerpoint/2010/main" val="129000743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Vs Green Line</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TextBox 58"/>
          <p:cNvSpPr txBox="1"/>
          <p:nvPr/>
        </p:nvSpPr>
        <p:spPr>
          <a:xfrm>
            <a:off x="762000" y="5297269"/>
            <a:ext cx="7848600" cy="646331"/>
          </a:xfrm>
          <a:prstGeom prst="rect">
            <a:avLst/>
          </a:prstGeom>
          <a:noFill/>
        </p:spPr>
        <p:txBody>
          <a:bodyPr wrap="square" rtlCol="0">
            <a:spAutoFit/>
          </a:bodyPr>
          <a:lstStyle/>
          <a:p>
            <a:r>
              <a:rPr lang="en-US" dirty="0" smtClean="0"/>
              <a:t>Compared to the Green Line, Junction travel time data clearly indicated the Orange Line requires more travel time to enter and clear at Tower 12.</a:t>
            </a:r>
            <a:endParaRPr lang="en-US" sz="1500"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901982"/>
            <a:ext cx="7820025" cy="450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20692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25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 Total </a:t>
            </a:r>
            <a:r>
              <a:rPr lang="en-US" sz="25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Runtime </a:t>
            </a:r>
            <a:br>
              <a:rPr lang="en-US" sz="25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5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(Midway to Midway)</a:t>
            </a:r>
            <a:endParaRPr lang="en-US" sz="25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315200" cy="458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5231249"/>
            <a:ext cx="8220075" cy="1169551"/>
          </a:xfrm>
          <a:prstGeom prst="rect">
            <a:avLst/>
          </a:prstGeom>
          <a:noFill/>
        </p:spPr>
        <p:txBody>
          <a:bodyPr wrap="square" rtlCol="0">
            <a:spAutoFit/>
          </a:bodyPr>
          <a:lstStyle/>
          <a:p>
            <a:pPr marL="285750" indent="-285750">
              <a:buFont typeface="Arial" panose="020B0604020202020204" pitchFamily="34" charset="0"/>
              <a:buChar char="•"/>
            </a:pPr>
            <a:r>
              <a:rPr lang="en-US" sz="1750" dirty="0"/>
              <a:t>CTA rail running time </a:t>
            </a:r>
            <a:r>
              <a:rPr lang="en-US" sz="1750" dirty="0" smtClean="0"/>
              <a:t>has </a:t>
            </a:r>
            <a:r>
              <a:rPr lang="en-US" sz="1750" dirty="0" smtClean="0"/>
              <a:t>high “variability</a:t>
            </a:r>
            <a:r>
              <a:rPr lang="en-US" sz="1750" dirty="0" smtClean="0"/>
              <a:t>” </a:t>
            </a:r>
            <a:r>
              <a:rPr lang="en-US" sz="1750" dirty="0"/>
              <a:t>during </a:t>
            </a:r>
            <a:r>
              <a:rPr lang="en-US" sz="1750" dirty="0" smtClean="0"/>
              <a:t>the </a:t>
            </a:r>
            <a:r>
              <a:rPr lang="en-US" sz="1750" dirty="0"/>
              <a:t>late AM peak </a:t>
            </a:r>
            <a:r>
              <a:rPr lang="en-US" sz="1750" dirty="0" smtClean="0"/>
              <a:t>shoulder due </a:t>
            </a:r>
            <a:r>
              <a:rPr lang="en-US" sz="1750" dirty="0"/>
              <a:t>to </a:t>
            </a:r>
            <a:r>
              <a:rPr lang="en-US" sz="1750" dirty="0" smtClean="0"/>
              <a:t>personnel </a:t>
            </a:r>
            <a:r>
              <a:rPr lang="en-US" sz="1750" dirty="0"/>
              <a:t>on the </a:t>
            </a:r>
            <a:r>
              <a:rPr lang="en-US" sz="1750" dirty="0" smtClean="0"/>
              <a:t>Right-of-way and </a:t>
            </a:r>
            <a:r>
              <a:rPr lang="en-US" sz="1750" dirty="0"/>
              <a:t>terminal </a:t>
            </a:r>
            <a:r>
              <a:rPr lang="en-US" sz="1750" dirty="0" smtClean="0"/>
              <a:t>congestion from yard moves. </a:t>
            </a:r>
          </a:p>
          <a:p>
            <a:pPr marL="285750" indent="-285750">
              <a:buFont typeface="Arial" panose="020B0604020202020204" pitchFamily="34" charset="0"/>
              <a:buChar char="•"/>
            </a:pPr>
            <a:r>
              <a:rPr lang="en-US" sz="1750" dirty="0" smtClean="0"/>
              <a:t>PM peak of the peak </a:t>
            </a:r>
            <a:r>
              <a:rPr lang="en-US" sz="1750" dirty="0"/>
              <a:t>running time is generally </a:t>
            </a:r>
            <a:r>
              <a:rPr lang="en-US" sz="1750" dirty="0" smtClean="0"/>
              <a:t>the greatest due </a:t>
            </a:r>
            <a:r>
              <a:rPr lang="en-US" sz="1750" dirty="0"/>
              <a:t>to excessive dwell time and loop congestion.</a:t>
            </a:r>
          </a:p>
        </p:txBody>
      </p:sp>
    </p:spTree>
    <p:extLst>
      <p:ext uri="{BB962C8B-B14F-4D97-AF65-F5344CB8AC3E}">
        <p14:creationId xmlns:p14="http://schemas.microsoft.com/office/powerpoint/2010/main" val="150530104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152400"/>
            <a:ext cx="83820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 Roosevelt Station </a:t>
            </a:r>
            <a:b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AM Peak Service Vs PM Peak Service</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066800" y="4419600"/>
            <a:ext cx="6934200" cy="1631216"/>
          </a:xfrm>
          <a:prstGeom prst="rect">
            <a:avLst/>
          </a:prstGeom>
          <a:noFill/>
        </p:spPr>
        <p:txBody>
          <a:bodyPr wrap="square" rtlCol="0">
            <a:spAutoFit/>
          </a:bodyPr>
          <a:lstStyle/>
          <a:p>
            <a:r>
              <a:rPr lang="en-US" dirty="0" smtClean="0"/>
              <a:t>Orange Line PM </a:t>
            </a:r>
            <a:r>
              <a:rPr lang="en-US" dirty="0"/>
              <a:t>p</a:t>
            </a:r>
            <a:r>
              <a:rPr lang="en-US" dirty="0" smtClean="0"/>
              <a:t>eak service is less reliable than AM peak provided that PM headway </a:t>
            </a:r>
            <a:r>
              <a:rPr lang="en-US" dirty="0"/>
              <a:t>distribution </a:t>
            </a:r>
            <a:r>
              <a:rPr lang="en-US" dirty="0" smtClean="0"/>
              <a:t>fluctuate more than the AM distribution.</a:t>
            </a:r>
          </a:p>
          <a:p>
            <a:pPr marL="1200150" lvl="2" indent="-285750">
              <a:buFont typeface="Arial" panose="020B0604020202020204" pitchFamily="34" charset="0"/>
              <a:buChar char="•"/>
            </a:pPr>
            <a:r>
              <a:rPr lang="en-US" sz="1600" dirty="0" smtClean="0"/>
              <a:t>Excessive concentration of ridership at 1700</a:t>
            </a:r>
          </a:p>
          <a:p>
            <a:pPr marL="1200150" lvl="2" indent="-285750">
              <a:buFont typeface="Arial" panose="020B0604020202020204" pitchFamily="34" charset="0"/>
              <a:buChar char="•"/>
            </a:pPr>
            <a:r>
              <a:rPr lang="en-US" sz="1600" dirty="0" smtClean="0"/>
              <a:t>Excessive PM Peak dwell time</a:t>
            </a:r>
          </a:p>
          <a:p>
            <a:pPr marL="1200150" lvl="2" indent="-285750">
              <a:buFont typeface="Arial" panose="020B0604020202020204" pitchFamily="34" charset="0"/>
              <a:buChar char="•"/>
            </a:pPr>
            <a:r>
              <a:rPr lang="en-US" sz="1600" dirty="0" smtClean="0"/>
              <a:t>Loop Congestion</a:t>
            </a:r>
          </a:p>
          <a:p>
            <a:pPr marL="1200150" lvl="2" indent="-285750">
              <a:buFont typeface="Arial" panose="020B0604020202020204" pitchFamily="34" charset="0"/>
              <a:buChar char="•"/>
            </a:pPr>
            <a:r>
              <a:rPr lang="en-US" sz="1600" dirty="0" smtClean="0"/>
              <a:t>Direction of flow (AM Inbound, PM Outbound)</a:t>
            </a:r>
            <a:endParaRPr lang="en-US" sz="1600" dirty="0"/>
          </a:p>
        </p:txBody>
      </p:sp>
      <p:grpSp>
        <p:nvGrpSpPr>
          <p:cNvPr id="3" name="Group 2"/>
          <p:cNvGrpSpPr/>
          <p:nvPr/>
        </p:nvGrpSpPr>
        <p:grpSpPr>
          <a:xfrm>
            <a:off x="76200" y="977909"/>
            <a:ext cx="8610600" cy="3441691"/>
            <a:chOff x="-76200" y="977909"/>
            <a:chExt cx="8763000" cy="3222099"/>
          </a:xfrm>
        </p:grpSpPr>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4419600" cy="316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77909"/>
              <a:ext cx="4495800" cy="322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060150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685800" y="685800"/>
            <a:ext cx="7543800" cy="646331"/>
          </a:xfrm>
          <a:prstGeom prst="rect">
            <a:avLst/>
          </a:prstGeom>
          <a:noFill/>
        </p:spPr>
        <p:txBody>
          <a:bodyPr wrap="square" rtlCol="0">
            <a:spAutoFit/>
          </a:bodyPr>
          <a:lstStyle/>
          <a:p>
            <a:r>
              <a:rPr lang="en-US" dirty="0" smtClean="0"/>
              <a:t>So far all the analysis is base on historical data. What about potential or anticipated changes in the future?</a:t>
            </a:r>
          </a:p>
        </p:txBody>
      </p:sp>
      <p:sp>
        <p:nvSpPr>
          <p:cNvPr id="4" name="Rectangle 3"/>
          <p:cNvSpPr/>
          <p:nvPr/>
        </p:nvSpPr>
        <p:spPr>
          <a:xfrm>
            <a:off x="381000" y="5655707"/>
            <a:ext cx="8153400" cy="369332"/>
          </a:xfrm>
          <a:prstGeom prst="rect">
            <a:avLst/>
          </a:prstGeom>
        </p:spPr>
        <p:txBody>
          <a:bodyPr wrap="square">
            <a:spAutoFit/>
          </a:bodyPr>
          <a:lstStyle/>
          <a:p>
            <a:r>
              <a:rPr lang="en-US" dirty="0" smtClean="0"/>
              <a:t>What </a:t>
            </a:r>
            <a:r>
              <a:rPr lang="en-US" dirty="0"/>
              <a:t>if we completely eliminate </a:t>
            </a:r>
            <a:r>
              <a:rPr lang="en-US" dirty="0" smtClean="0"/>
              <a:t>all the </a:t>
            </a:r>
            <a:r>
              <a:rPr lang="en-US" dirty="0"/>
              <a:t>slow zones on the Blue Line Congress </a:t>
            </a:r>
            <a:r>
              <a:rPr lang="en-US" dirty="0" smtClean="0"/>
              <a:t>branch</a:t>
            </a:r>
            <a:r>
              <a:rPr lang="en-US" dirty="0"/>
              <a:t>? </a:t>
            </a:r>
          </a:p>
        </p:txBody>
      </p:sp>
      <p:pic>
        <p:nvPicPr>
          <p:cNvPr id="2" name="F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4900" y="1332131"/>
            <a:ext cx="6705600" cy="4069199"/>
          </a:xfrm>
          <a:prstGeom prst="rect">
            <a:avLst/>
          </a:prstGeom>
        </p:spPr>
      </p:pic>
    </p:spTree>
    <p:extLst>
      <p:ext uri="{BB962C8B-B14F-4D97-AF65-F5344CB8AC3E}">
        <p14:creationId xmlns:p14="http://schemas.microsoft.com/office/powerpoint/2010/main" val="323917724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228600"/>
            <a:ext cx="8382000" cy="9906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 </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Blue </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Line Congress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Branch (NB)</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34797465"/>
              </p:ext>
            </p:extLst>
          </p:nvPr>
        </p:nvGraphicFramePr>
        <p:xfrm>
          <a:off x="849504" y="914400"/>
          <a:ext cx="7456296" cy="4651664"/>
        </p:xfrm>
        <a:graphic>
          <a:graphicData uri="http://schemas.openxmlformats.org/presentationml/2006/ole">
            <mc:AlternateContent xmlns:mc="http://schemas.openxmlformats.org/markup-compatibility/2006">
              <mc:Choice xmlns:v="urn:schemas-microsoft-com:vml" Requires="v">
                <p:oleObj spid="_x0000_s8872" name="Acrobat Document" r:id="rId3" imgW="7543665" imgH="5829194" progId="AcroExch.Document.DC">
                  <p:embed/>
                </p:oleObj>
              </mc:Choice>
              <mc:Fallback>
                <p:oleObj name="Acrobat Document" r:id="rId3" imgW="7543665" imgH="5829194" progId="AcroExch.Document.DC">
                  <p:embed/>
                  <p:pic>
                    <p:nvPicPr>
                      <p:cNvPr id="0" name=""/>
                      <p:cNvPicPr/>
                      <p:nvPr/>
                    </p:nvPicPr>
                    <p:blipFill>
                      <a:blip r:embed="rId4"/>
                      <a:stretch>
                        <a:fillRect/>
                      </a:stretch>
                    </p:blipFill>
                    <p:spPr>
                      <a:xfrm>
                        <a:off x="849504" y="914400"/>
                        <a:ext cx="7456296" cy="4651664"/>
                      </a:xfrm>
                      <a:prstGeom prst="rect">
                        <a:avLst/>
                      </a:prstGeom>
                    </p:spPr>
                  </p:pic>
                </p:oleObj>
              </mc:Fallback>
            </mc:AlternateContent>
          </a:graphicData>
        </a:graphic>
      </p:graphicFrame>
      <p:sp>
        <p:nvSpPr>
          <p:cNvPr id="8" name="TextBox 7"/>
          <p:cNvSpPr txBox="1"/>
          <p:nvPr/>
        </p:nvSpPr>
        <p:spPr>
          <a:xfrm>
            <a:off x="838200" y="5535305"/>
            <a:ext cx="7543800" cy="1246495"/>
          </a:xfrm>
          <a:prstGeom prst="rect">
            <a:avLst/>
          </a:prstGeom>
          <a:noFill/>
        </p:spPr>
        <p:txBody>
          <a:bodyPr wrap="square" rtlCol="0">
            <a:spAutoFit/>
          </a:bodyPr>
          <a:lstStyle/>
          <a:p>
            <a:r>
              <a:rPr lang="en-US" sz="1500" dirty="0" smtClean="0"/>
              <a:t>In this Speed &amp; Distance graph, the Yellow Line represents the speed of a simulated train operating on the Congress branch without any Slow Zone. The Blue Line represents the speed of a simulated train operating on the current Congress Branch with 30,233 </a:t>
            </a:r>
            <a:r>
              <a:rPr lang="en-US" sz="1500" dirty="0" err="1" smtClean="0"/>
              <a:t>ft</a:t>
            </a:r>
            <a:r>
              <a:rPr lang="en-US" sz="1500" dirty="0" smtClean="0"/>
              <a:t> of Slow Zones. </a:t>
            </a:r>
          </a:p>
          <a:p>
            <a:pPr marL="285750" indent="-285750">
              <a:buFont typeface="Arial" panose="020B0604020202020204" pitchFamily="34" charset="0"/>
              <a:buChar char="•"/>
            </a:pPr>
            <a:endParaRPr lang="en-US" sz="1500" dirty="0" smtClean="0"/>
          </a:p>
          <a:p>
            <a:endParaRPr lang="en-US" sz="1500" dirty="0"/>
          </a:p>
        </p:txBody>
      </p:sp>
    </p:spTree>
    <p:extLst>
      <p:ext uri="{BB962C8B-B14F-4D97-AF65-F5344CB8AC3E}">
        <p14:creationId xmlns:p14="http://schemas.microsoft.com/office/powerpoint/2010/main" val="37407126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228600"/>
            <a:ext cx="8382000" cy="9906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 </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Blue </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Line Congress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Branch (SB)</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46115777"/>
              </p:ext>
            </p:extLst>
          </p:nvPr>
        </p:nvGraphicFramePr>
        <p:xfrm>
          <a:off x="915795" y="914400"/>
          <a:ext cx="7390005" cy="4644775"/>
        </p:xfrm>
        <a:graphic>
          <a:graphicData uri="http://schemas.openxmlformats.org/presentationml/2006/ole">
            <mc:AlternateContent xmlns:mc="http://schemas.openxmlformats.org/markup-compatibility/2006">
              <mc:Choice xmlns:v="urn:schemas-microsoft-com:vml" Requires="v">
                <p:oleObj spid="_x0000_s9891" name="Acrobat Document" r:id="rId3" imgW="7543665" imgH="5829194" progId="AcroExch.Document.DC">
                  <p:embed/>
                </p:oleObj>
              </mc:Choice>
              <mc:Fallback>
                <p:oleObj name="Acrobat Document" r:id="rId3" imgW="7543665" imgH="5829194" progId="AcroExch.Document.DC">
                  <p:embed/>
                  <p:pic>
                    <p:nvPicPr>
                      <p:cNvPr id="0" name=""/>
                      <p:cNvPicPr/>
                      <p:nvPr/>
                    </p:nvPicPr>
                    <p:blipFill>
                      <a:blip r:embed="rId4"/>
                      <a:stretch>
                        <a:fillRect/>
                      </a:stretch>
                    </p:blipFill>
                    <p:spPr>
                      <a:xfrm>
                        <a:off x="915795" y="914400"/>
                        <a:ext cx="7390005" cy="4644775"/>
                      </a:xfrm>
                      <a:prstGeom prst="rect">
                        <a:avLst/>
                      </a:prstGeom>
                    </p:spPr>
                  </p:pic>
                </p:oleObj>
              </mc:Fallback>
            </mc:AlternateContent>
          </a:graphicData>
        </a:graphic>
      </p:graphicFrame>
      <p:sp>
        <p:nvSpPr>
          <p:cNvPr id="6" name="TextBox 5"/>
          <p:cNvSpPr txBox="1"/>
          <p:nvPr/>
        </p:nvSpPr>
        <p:spPr>
          <a:xfrm>
            <a:off x="838200" y="5535305"/>
            <a:ext cx="7543800" cy="1246495"/>
          </a:xfrm>
          <a:prstGeom prst="rect">
            <a:avLst/>
          </a:prstGeom>
          <a:noFill/>
        </p:spPr>
        <p:txBody>
          <a:bodyPr wrap="square" rtlCol="0">
            <a:spAutoFit/>
          </a:bodyPr>
          <a:lstStyle/>
          <a:p>
            <a:r>
              <a:rPr lang="en-US" sz="1500" dirty="0" smtClean="0"/>
              <a:t>The simulated train under the “Slow </a:t>
            </a:r>
            <a:r>
              <a:rPr lang="en-US" sz="1500" dirty="0"/>
              <a:t>Z</a:t>
            </a:r>
            <a:r>
              <a:rPr lang="en-US" sz="1500" dirty="0" smtClean="0"/>
              <a:t>one free” Congress branch achieved much faster operating speeds when compared to the simulated train under the current Congress branch with 30,233 </a:t>
            </a:r>
            <a:r>
              <a:rPr lang="en-US" sz="1500" dirty="0" err="1" smtClean="0"/>
              <a:t>ft</a:t>
            </a:r>
            <a:r>
              <a:rPr lang="en-US" sz="1500" dirty="0" smtClean="0"/>
              <a:t> of Slow Zones.</a:t>
            </a:r>
          </a:p>
          <a:p>
            <a:pPr marL="285750" indent="-285750">
              <a:buFont typeface="Arial" panose="020B0604020202020204" pitchFamily="34" charset="0"/>
              <a:buChar char="•"/>
            </a:pPr>
            <a:endParaRPr lang="en-US" sz="1500" dirty="0" smtClean="0"/>
          </a:p>
          <a:p>
            <a:endParaRPr lang="en-US" sz="1500" dirty="0"/>
          </a:p>
        </p:txBody>
      </p:sp>
    </p:spTree>
    <p:extLst>
      <p:ext uri="{BB962C8B-B14F-4D97-AF65-F5344CB8AC3E}">
        <p14:creationId xmlns:p14="http://schemas.microsoft.com/office/powerpoint/2010/main" val="428060498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305" y="76200"/>
            <a:ext cx="8382000" cy="9906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Blue </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Line Congress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Branch</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685800" y="3452585"/>
            <a:ext cx="7848600" cy="1477328"/>
          </a:xfrm>
          <a:prstGeom prst="rect">
            <a:avLst/>
          </a:prstGeom>
          <a:noFill/>
        </p:spPr>
        <p:txBody>
          <a:bodyPr wrap="square" rtlCol="0">
            <a:spAutoFit/>
          </a:bodyPr>
          <a:lstStyle/>
          <a:p>
            <a:r>
              <a:rPr lang="en-US" sz="1500" dirty="0" smtClean="0"/>
              <a:t>Blue Line Congress Branch NB: 0:02:53 travel time savings</a:t>
            </a:r>
          </a:p>
          <a:p>
            <a:r>
              <a:rPr lang="en-US" sz="1500" dirty="0"/>
              <a:t>Blue Line Congress Branch </a:t>
            </a:r>
            <a:r>
              <a:rPr lang="en-US" sz="1500" dirty="0" smtClean="0"/>
              <a:t>SB</a:t>
            </a:r>
            <a:r>
              <a:rPr lang="en-US" sz="1500" dirty="0"/>
              <a:t>: </a:t>
            </a:r>
            <a:r>
              <a:rPr lang="en-US" sz="1500" dirty="0" smtClean="0"/>
              <a:t>0:04:15 </a:t>
            </a:r>
            <a:r>
              <a:rPr lang="en-US" sz="1500" dirty="0"/>
              <a:t>travel time </a:t>
            </a:r>
            <a:r>
              <a:rPr lang="en-US" sz="1500" dirty="0" smtClean="0"/>
              <a:t>savings</a:t>
            </a:r>
          </a:p>
          <a:p>
            <a:r>
              <a:rPr lang="en-US" sz="1500" dirty="0" smtClean="0"/>
              <a:t>Greatest travel time reduction between Western SB – </a:t>
            </a:r>
            <a:r>
              <a:rPr lang="en-US" sz="1500" dirty="0" err="1" smtClean="0"/>
              <a:t>Kedzie</a:t>
            </a:r>
            <a:r>
              <a:rPr lang="en-US" sz="1500" dirty="0" smtClean="0"/>
              <a:t> SB and Cicero SB – Austin SB</a:t>
            </a:r>
            <a:endParaRPr lang="en-US" sz="1500" dirty="0"/>
          </a:p>
          <a:p>
            <a:endParaRPr lang="en-US" sz="1500" dirty="0" smtClean="0"/>
          </a:p>
          <a:p>
            <a:pPr marL="285750" indent="-285750">
              <a:buFont typeface="Arial" panose="020B0604020202020204" pitchFamily="34" charset="0"/>
              <a:buChar char="•"/>
            </a:pPr>
            <a:endParaRPr lang="en-US" sz="1500" dirty="0" smtClean="0"/>
          </a:p>
          <a:p>
            <a:endParaRPr lang="en-US" sz="1500"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229600" cy="197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 y="4495800"/>
            <a:ext cx="7848600" cy="1400383"/>
          </a:xfrm>
          <a:prstGeom prst="rect">
            <a:avLst/>
          </a:prstGeom>
          <a:noFill/>
        </p:spPr>
        <p:txBody>
          <a:bodyPr wrap="square" rtlCol="0">
            <a:spAutoFit/>
          </a:bodyPr>
          <a:lstStyle/>
          <a:p>
            <a:r>
              <a:rPr lang="en-US" sz="2000" dirty="0" smtClean="0"/>
              <a:t>A robust data model and </a:t>
            </a:r>
            <a:r>
              <a:rPr lang="en-US" sz="2000" dirty="0"/>
              <a:t>s</a:t>
            </a:r>
            <a:r>
              <a:rPr lang="en-US" sz="2000" dirty="0" smtClean="0"/>
              <a:t>imulation allow CTA to evaluate different scenarios to prioritize track work and capital investments. </a:t>
            </a:r>
            <a:endParaRPr lang="en-US" sz="2000" dirty="0"/>
          </a:p>
          <a:p>
            <a:endParaRPr lang="en-US" sz="1500" dirty="0" smtClean="0"/>
          </a:p>
          <a:p>
            <a:pPr marL="285750" indent="-285750">
              <a:buFont typeface="Arial" panose="020B0604020202020204" pitchFamily="34" charset="0"/>
              <a:buChar char="•"/>
            </a:pPr>
            <a:endParaRPr lang="en-US" sz="1500" dirty="0" smtClean="0"/>
          </a:p>
          <a:p>
            <a:endParaRPr lang="en-US" sz="1500" dirty="0"/>
          </a:p>
        </p:txBody>
      </p:sp>
    </p:spTree>
    <p:extLst>
      <p:ext uri="{BB962C8B-B14F-4D97-AF65-F5344CB8AC3E}">
        <p14:creationId xmlns:p14="http://schemas.microsoft.com/office/powerpoint/2010/main" val="342175716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600" y="76200"/>
            <a:ext cx="8367199" cy="8382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Impacts of Schedule Running Time</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360768" cy="473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bwMode="auto">
          <a:xfrm>
            <a:off x="6934200" y="3649606"/>
            <a:ext cx="1905000" cy="18367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cap="none" baseline="0">
                <a:solidFill>
                  <a:srgbClr val="4A7EBB"/>
                </a:solidFill>
                <a:effectLst/>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p>
          <a:p>
            <a:pPr algn="ctr"/>
            <a:r>
              <a:rPr lang="en-US" sz="2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Budget</a:t>
            </a:r>
            <a:endParaRPr lang="en-US" sz="10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descr="C:\Users\lkwan\Desktop\7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745" y="4038600"/>
            <a:ext cx="335885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lkwan\Desktop\IMG_02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005" y="1533683"/>
            <a:ext cx="2527090" cy="189531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lkwan\Desktop\IMG_03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1066800"/>
            <a:ext cx="1992836" cy="265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86032"/>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382000" cy="9906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 </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Blue </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Line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Forest Park Terminal</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199"/>
            <a:ext cx="7740137" cy="45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5257800"/>
            <a:ext cx="7968737" cy="1077218"/>
          </a:xfrm>
          <a:prstGeom prst="rect">
            <a:avLst/>
          </a:prstGeom>
          <a:noFill/>
        </p:spPr>
        <p:txBody>
          <a:bodyPr wrap="square" rtlCol="0">
            <a:spAutoFit/>
          </a:bodyPr>
          <a:lstStyle/>
          <a:p>
            <a:r>
              <a:rPr lang="en-US" sz="1600" dirty="0" smtClean="0"/>
              <a:t>The blue dots represent Southbound terminal delays under current track condition and the yellow dots illustrate terminal delays if the Congress branch is Slow </a:t>
            </a:r>
            <a:r>
              <a:rPr lang="en-US" sz="1600" dirty="0"/>
              <a:t>Z</a:t>
            </a:r>
            <a:r>
              <a:rPr lang="en-US" sz="1600" dirty="0" smtClean="0"/>
              <a:t>one free. Forest Park terminal will </a:t>
            </a:r>
            <a:r>
              <a:rPr lang="en-US" sz="1600" dirty="0"/>
              <a:t>be </a:t>
            </a:r>
            <a:r>
              <a:rPr lang="en-US" sz="1600" dirty="0" smtClean="0"/>
              <a:t>more resilient to random delays if we eliminate all the </a:t>
            </a:r>
            <a:r>
              <a:rPr lang="en-US" sz="1600" dirty="0"/>
              <a:t>S</a:t>
            </a:r>
            <a:r>
              <a:rPr lang="en-US" sz="1600" dirty="0" smtClean="0"/>
              <a:t>low Zones on the Blue Line Congress branch.</a:t>
            </a:r>
            <a:endParaRPr lang="en-US" sz="1600" dirty="0"/>
          </a:p>
        </p:txBody>
      </p:sp>
    </p:spTree>
    <p:extLst>
      <p:ext uri="{BB962C8B-B14F-4D97-AF65-F5344CB8AC3E}">
        <p14:creationId xmlns:p14="http://schemas.microsoft.com/office/powerpoint/2010/main" val="99995076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382000" cy="990600"/>
          </a:xfrm>
        </p:spPr>
        <p:txBody>
          <a:body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Simulation</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Blue </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Line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O’Hare Terminal</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838200"/>
            <a:ext cx="7924799" cy="461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449669"/>
            <a:ext cx="7772400" cy="584775"/>
          </a:xfrm>
          <a:prstGeom prst="rect">
            <a:avLst/>
          </a:prstGeom>
          <a:noFill/>
        </p:spPr>
        <p:txBody>
          <a:bodyPr wrap="square" rtlCol="0">
            <a:spAutoFit/>
          </a:bodyPr>
          <a:lstStyle/>
          <a:p>
            <a:r>
              <a:rPr lang="en-US" sz="1600" dirty="0" smtClean="0"/>
              <a:t>O’Hare terminal achieved less significant improvements due to less Northbound travel time reduction.</a:t>
            </a:r>
            <a:endParaRPr lang="en-US" sz="1600" dirty="0"/>
          </a:p>
        </p:txBody>
      </p:sp>
    </p:spTree>
    <p:extLst>
      <p:ext uri="{BB962C8B-B14F-4D97-AF65-F5344CB8AC3E}">
        <p14:creationId xmlns:p14="http://schemas.microsoft.com/office/powerpoint/2010/main" val="309193789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382000" cy="762000"/>
          </a:xfrm>
        </p:spPr>
        <p:txBody>
          <a:bodyPr/>
          <a:lstStyle/>
          <a:p>
            <a:pPr algn="ct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Optional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Discussion - Terminal Congestion</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Red Line 95th Terminal</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527" y="1066800"/>
            <a:ext cx="494847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609600" y="4953000"/>
            <a:ext cx="7848600" cy="1708160"/>
          </a:xfrm>
          <a:prstGeom prst="rect">
            <a:avLst/>
          </a:prstGeom>
          <a:noFill/>
        </p:spPr>
        <p:txBody>
          <a:bodyPr wrap="square" rtlCol="0">
            <a:spAutoFit/>
          </a:bodyPr>
          <a:lstStyle/>
          <a:p>
            <a:r>
              <a:rPr lang="en-US" sz="1500" dirty="0" smtClean="0"/>
              <a:t>Red Line 95th Station is known for having terminal congestion between 0900 and 1000 because of an imbalanced inbound and outbound headway. Given that 95th Station has two pockets for </a:t>
            </a:r>
            <a:r>
              <a:rPr lang="en-US" sz="1500" dirty="0"/>
              <a:t>stub operation, the theoretical </a:t>
            </a:r>
            <a:r>
              <a:rPr lang="en-US" sz="1500" dirty="0" smtClean="0"/>
              <a:t>maximum train recovery time would be five minutes and thirty seconds with a three minutes headway. These limitations and random delays pose significant challenges for train crews to move trains in and out of 95th terminal.</a:t>
            </a:r>
          </a:p>
          <a:p>
            <a:pPr marL="285750" indent="-285750">
              <a:buFont typeface="Arial" panose="020B0604020202020204" pitchFamily="34" charset="0"/>
              <a:buChar char="•"/>
            </a:pPr>
            <a:endParaRPr lang="en-US" sz="1500" dirty="0" smtClean="0"/>
          </a:p>
          <a:p>
            <a:endParaRPr lang="en-US" sz="1500" dirty="0"/>
          </a:p>
        </p:txBody>
      </p:sp>
      <p:grpSp>
        <p:nvGrpSpPr>
          <p:cNvPr id="10248" name="Group 10247"/>
          <p:cNvGrpSpPr/>
          <p:nvPr/>
        </p:nvGrpSpPr>
        <p:grpSpPr>
          <a:xfrm>
            <a:off x="228599" y="986135"/>
            <a:ext cx="3276601" cy="3814465"/>
            <a:chOff x="152399" y="909935"/>
            <a:chExt cx="3276601" cy="3814465"/>
          </a:xfrm>
        </p:grpSpPr>
        <p:grpSp>
          <p:nvGrpSpPr>
            <p:cNvPr id="10246" name="Group 10245"/>
            <p:cNvGrpSpPr/>
            <p:nvPr/>
          </p:nvGrpSpPr>
          <p:grpSpPr>
            <a:xfrm>
              <a:off x="152400" y="1143000"/>
              <a:ext cx="3276600" cy="3581400"/>
              <a:chOff x="152400" y="1219200"/>
              <a:chExt cx="3276600" cy="3581400"/>
            </a:xfrm>
          </p:grpSpPr>
          <p:sp>
            <p:nvSpPr>
              <p:cNvPr id="22" name="TextBox 21"/>
              <p:cNvSpPr txBox="1"/>
              <p:nvPr/>
            </p:nvSpPr>
            <p:spPr>
              <a:xfrm>
                <a:off x="152400" y="4213652"/>
                <a:ext cx="1176336" cy="584775"/>
              </a:xfrm>
              <a:prstGeom prst="rect">
                <a:avLst/>
              </a:prstGeom>
              <a:noFill/>
            </p:spPr>
            <p:txBody>
              <a:bodyPr wrap="square" rtlCol="0">
                <a:spAutoFit/>
              </a:bodyPr>
              <a:lstStyle/>
              <a:p>
                <a:pPr algn="ctr"/>
                <a:r>
                  <a:rPr lang="en-US" sz="1600" dirty="0" smtClean="0"/>
                  <a:t>West Pocket</a:t>
                </a:r>
                <a:endParaRPr lang="en-US" sz="1600" dirty="0"/>
              </a:p>
            </p:txBody>
          </p:sp>
          <p:sp>
            <p:nvSpPr>
              <p:cNvPr id="23" name="TextBox 22"/>
              <p:cNvSpPr txBox="1"/>
              <p:nvPr/>
            </p:nvSpPr>
            <p:spPr>
              <a:xfrm>
                <a:off x="2252664" y="4215825"/>
                <a:ext cx="1176336" cy="584775"/>
              </a:xfrm>
              <a:prstGeom prst="rect">
                <a:avLst/>
              </a:prstGeom>
              <a:noFill/>
            </p:spPr>
            <p:txBody>
              <a:bodyPr wrap="square" rtlCol="0">
                <a:spAutoFit/>
              </a:bodyPr>
              <a:lstStyle/>
              <a:p>
                <a:pPr algn="ctr"/>
                <a:r>
                  <a:rPr lang="en-US" sz="1600" dirty="0" smtClean="0"/>
                  <a:t>East </a:t>
                </a:r>
              </a:p>
              <a:p>
                <a:pPr algn="ctr"/>
                <a:r>
                  <a:rPr lang="en-US" sz="1600" dirty="0" smtClean="0"/>
                  <a:t>Pocket</a:t>
                </a:r>
                <a:endParaRPr lang="en-US" sz="1600" dirty="0"/>
              </a:p>
            </p:txBody>
          </p:sp>
          <p:grpSp>
            <p:nvGrpSpPr>
              <p:cNvPr id="10245" name="Group 10244"/>
              <p:cNvGrpSpPr/>
              <p:nvPr/>
            </p:nvGrpSpPr>
            <p:grpSpPr>
              <a:xfrm>
                <a:off x="327835" y="1219200"/>
                <a:ext cx="2329640" cy="3505200"/>
                <a:chOff x="327835" y="1295400"/>
                <a:chExt cx="2329640" cy="3505200"/>
              </a:xfrm>
            </p:grpSpPr>
            <p:cxnSp>
              <p:nvCxnSpPr>
                <p:cNvPr id="6" name="Straight Connector 5"/>
                <p:cNvCxnSpPr/>
                <p:nvPr/>
              </p:nvCxnSpPr>
              <p:spPr>
                <a:xfrm>
                  <a:off x="1143000" y="1295400"/>
                  <a:ext cx="0" cy="3505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8400" y="1295400"/>
                  <a:ext cx="0" cy="3505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47800" y="3513727"/>
                  <a:ext cx="685800" cy="121920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grpSp>
              <p:nvGrpSpPr>
                <p:cNvPr id="26" name="Group 25"/>
                <p:cNvGrpSpPr/>
                <p:nvPr/>
              </p:nvGrpSpPr>
              <p:grpSpPr>
                <a:xfrm>
                  <a:off x="1143000" y="2125073"/>
                  <a:ext cx="1295400" cy="999127"/>
                  <a:chOff x="1143000" y="1371600"/>
                  <a:chExt cx="1295400" cy="999127"/>
                </a:xfrm>
              </p:grpSpPr>
              <p:cxnSp>
                <p:nvCxnSpPr>
                  <p:cNvPr id="10" name="Straight Connector 9"/>
                  <p:cNvCxnSpPr/>
                  <p:nvPr/>
                </p:nvCxnSpPr>
                <p:spPr>
                  <a:xfrm>
                    <a:off x="1143000" y="1371600"/>
                    <a:ext cx="1295400" cy="9991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43000" y="1371600"/>
                    <a:ext cx="1295400" cy="9991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35" y="2286001"/>
                  <a:ext cx="596090" cy="83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262062" y="3175173"/>
                  <a:ext cx="1057275" cy="338554"/>
                </a:xfrm>
                <a:prstGeom prst="rect">
                  <a:avLst/>
                </a:prstGeom>
                <a:noFill/>
              </p:spPr>
              <p:txBody>
                <a:bodyPr wrap="square" rtlCol="0">
                  <a:spAutoFit/>
                </a:bodyPr>
                <a:lstStyle/>
                <a:p>
                  <a:pPr algn="ctr"/>
                  <a:r>
                    <a:rPr lang="en-US" sz="1600" dirty="0" smtClean="0"/>
                    <a:t>Platform</a:t>
                  </a:r>
                  <a:endParaRPr lang="en-US" sz="1600" dirty="0"/>
                </a:p>
              </p:txBody>
            </p:sp>
            <p:sp>
              <p:nvSpPr>
                <p:cNvPr id="21" name="TextBox 20"/>
                <p:cNvSpPr txBox="1"/>
                <p:nvPr/>
              </p:nvSpPr>
              <p:spPr>
                <a:xfrm>
                  <a:off x="1219200" y="1871246"/>
                  <a:ext cx="1176336" cy="338554"/>
                </a:xfrm>
                <a:prstGeom prst="rect">
                  <a:avLst/>
                </a:prstGeom>
                <a:noFill/>
              </p:spPr>
              <p:txBody>
                <a:bodyPr wrap="square" rtlCol="0">
                  <a:spAutoFit/>
                </a:bodyPr>
                <a:lstStyle/>
                <a:p>
                  <a:pPr algn="ctr"/>
                  <a:r>
                    <a:rPr lang="en-US" sz="1600" dirty="0" smtClean="0"/>
                    <a:t>Interlocking</a:t>
                  </a:r>
                  <a:endParaRPr lang="en-US" sz="1600" dirty="0"/>
                </a:p>
              </p:txBody>
            </p:sp>
            <p:cxnSp>
              <p:nvCxnSpPr>
                <p:cNvPr id="28" name="Straight Arrow Connector 27"/>
                <p:cNvCxnSpPr/>
                <p:nvPr/>
              </p:nvCxnSpPr>
              <p:spPr>
                <a:xfrm>
                  <a:off x="923925" y="1295400"/>
                  <a:ext cx="0" cy="5758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44" name="Straight Arrow Connector 10243"/>
                <p:cNvCxnSpPr/>
                <p:nvPr/>
              </p:nvCxnSpPr>
              <p:spPr>
                <a:xfrm flipV="1">
                  <a:off x="2657475" y="1295400"/>
                  <a:ext cx="0" cy="5758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0247" name="TextBox 10246"/>
            <p:cNvSpPr txBox="1"/>
            <p:nvPr/>
          </p:nvSpPr>
          <p:spPr>
            <a:xfrm>
              <a:off x="152399" y="909935"/>
              <a:ext cx="990601" cy="461665"/>
            </a:xfrm>
            <a:prstGeom prst="rect">
              <a:avLst/>
            </a:prstGeom>
            <a:noFill/>
          </p:spPr>
          <p:txBody>
            <a:bodyPr wrap="square" rtlCol="0">
              <a:spAutoFit/>
            </a:bodyPr>
            <a:lstStyle/>
            <a:p>
              <a:pPr algn="ctr"/>
              <a:r>
                <a:rPr lang="en-US" sz="1200" dirty="0" smtClean="0"/>
                <a:t>Southbound Trains</a:t>
              </a:r>
              <a:endParaRPr lang="en-US" sz="1200" dirty="0"/>
            </a:p>
          </p:txBody>
        </p:sp>
        <p:sp>
          <p:nvSpPr>
            <p:cNvPr id="40" name="TextBox 39"/>
            <p:cNvSpPr txBox="1"/>
            <p:nvPr/>
          </p:nvSpPr>
          <p:spPr>
            <a:xfrm>
              <a:off x="2395536" y="1657289"/>
              <a:ext cx="990601" cy="461665"/>
            </a:xfrm>
            <a:prstGeom prst="rect">
              <a:avLst/>
            </a:prstGeom>
            <a:noFill/>
          </p:spPr>
          <p:txBody>
            <a:bodyPr wrap="square" rtlCol="0">
              <a:spAutoFit/>
            </a:bodyPr>
            <a:lstStyle/>
            <a:p>
              <a:pPr algn="ctr"/>
              <a:r>
                <a:rPr lang="en-US" sz="1200" dirty="0" smtClean="0"/>
                <a:t>Northbound Trains</a:t>
              </a:r>
              <a:endParaRPr lang="en-US" sz="1200" dirty="0"/>
            </a:p>
          </p:txBody>
        </p:sp>
      </p:grpSp>
    </p:spTree>
    <p:extLst>
      <p:ext uri="{BB962C8B-B14F-4D97-AF65-F5344CB8AC3E}">
        <p14:creationId xmlns:p14="http://schemas.microsoft.com/office/powerpoint/2010/main" val="223710507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2000" y="914400"/>
            <a:ext cx="6172200" cy="5499635"/>
            <a:chOff x="609600" y="761999"/>
            <a:chExt cx="6324600" cy="5635428"/>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1999"/>
              <a:ext cx="6324600" cy="563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095273" y="3253460"/>
              <a:ext cx="549429" cy="1394740"/>
            </a:xfrm>
            <a:prstGeom prst="ellipse">
              <a:avLst/>
            </a:prstGeom>
            <a:solidFill>
              <a:schemeClr val="accent6">
                <a:lumMod val="40000"/>
                <a:lumOff val="60000"/>
                <a:alpha val="2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cxnSp>
          <p:nvCxnSpPr>
            <p:cNvPr id="7" name="Straight Arrow Connector 6"/>
            <p:cNvCxnSpPr/>
            <p:nvPr/>
          </p:nvCxnSpPr>
          <p:spPr>
            <a:xfrm flipH="1">
              <a:off x="3589614" y="2883761"/>
              <a:ext cx="3344586" cy="9522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43300" y="3279249"/>
              <a:ext cx="1746245" cy="325491"/>
            </a:xfrm>
            <a:prstGeom prst="rect">
              <a:avLst/>
            </a:prstGeom>
            <a:solidFill>
              <a:schemeClr val="tx1"/>
            </a:solidFill>
          </p:spPr>
          <p:txBody>
            <a:bodyPr wrap="square" rtlCol="0">
              <a:spAutoFit/>
            </a:bodyPr>
            <a:lstStyle/>
            <a:p>
              <a:r>
                <a:rPr lang="en-US" sz="1400" dirty="0" smtClean="0">
                  <a:solidFill>
                    <a:schemeClr val="bg1"/>
                  </a:solidFill>
                </a:rPr>
                <a:t>14 scheduled lay-ups</a:t>
              </a:r>
              <a:endParaRPr lang="en-US" sz="1400" dirty="0">
                <a:solidFill>
                  <a:schemeClr val="bg1"/>
                </a:solidFill>
              </a:endParaRPr>
            </a:p>
          </p:txBody>
        </p:sp>
      </p:grpSp>
      <p:sp>
        <p:nvSpPr>
          <p:cNvPr id="4" name="TextBox 3"/>
          <p:cNvSpPr txBox="1"/>
          <p:nvPr/>
        </p:nvSpPr>
        <p:spPr>
          <a:xfrm>
            <a:off x="6858000" y="2286000"/>
            <a:ext cx="1828801" cy="1323439"/>
          </a:xfrm>
          <a:prstGeom prst="rect">
            <a:avLst/>
          </a:prstGeom>
          <a:noFill/>
        </p:spPr>
        <p:txBody>
          <a:bodyPr wrap="square" rtlCol="0">
            <a:spAutoFit/>
          </a:bodyPr>
          <a:lstStyle/>
          <a:p>
            <a:r>
              <a:rPr lang="en-US" sz="1600" dirty="0" smtClean="0"/>
              <a:t>Crews removing 14 in-service trains after AM peak causing runtime variability.</a:t>
            </a:r>
            <a:endParaRPr lang="en-US" dirty="0"/>
          </a:p>
        </p:txBody>
      </p:sp>
      <p:sp>
        <p:nvSpPr>
          <p:cNvPr id="14" name="Title 1"/>
          <p:cNvSpPr>
            <a:spLocks noGrp="1"/>
          </p:cNvSpPr>
          <p:nvPr>
            <p:ph type="title"/>
          </p:nvPr>
        </p:nvSpPr>
        <p:spPr>
          <a:xfrm>
            <a:off x="228600" y="152400"/>
            <a:ext cx="8382000" cy="762000"/>
          </a:xfrm>
        </p:spPr>
        <p:txBody>
          <a:bodyPr/>
          <a:lstStyle/>
          <a:p>
            <a:pPr algn="ct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Optional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Discussion - Terminal Congestion</a:t>
            </a:r>
            <a:b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Red Line 95th Terminal</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0025699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382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cap="none" baseline="0">
                <a:solidFill>
                  <a:srgbClr val="4A7EBB"/>
                </a:solidFill>
                <a:effectLst/>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Optional Discussion - Terminal Congestion</a:t>
            </a:r>
          </a:p>
          <a:p>
            <a:pPr algn="ct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Red Line 95th Terminal Simulation</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6047591" y="1056144"/>
            <a:ext cx="2715409" cy="2677656"/>
          </a:xfrm>
          <a:prstGeom prst="rect">
            <a:avLst/>
          </a:prstGeom>
          <a:noFill/>
        </p:spPr>
        <p:txBody>
          <a:bodyPr wrap="square" rtlCol="0">
            <a:spAutoFit/>
          </a:bodyPr>
          <a:lstStyle/>
          <a:p>
            <a:r>
              <a:rPr lang="en-US" sz="1500" dirty="0" smtClean="0"/>
              <a:t>CTA Train crews must perform the following to lay-up trains:</a:t>
            </a:r>
          </a:p>
          <a:p>
            <a:pPr marL="285750" indent="-285750">
              <a:buFont typeface="Arial" panose="020B0604020202020204" pitchFamily="34" charset="0"/>
              <a:buChar char="•"/>
            </a:pPr>
            <a:r>
              <a:rPr lang="en-US" sz="1200" dirty="0" smtClean="0"/>
              <a:t>Prepares cars for storage</a:t>
            </a:r>
          </a:p>
          <a:p>
            <a:pPr marL="285750" indent="-285750">
              <a:buFont typeface="Arial" panose="020B0604020202020204" pitchFamily="34" charset="0"/>
              <a:buChar char="•"/>
            </a:pPr>
            <a:r>
              <a:rPr lang="en-US" sz="1200" dirty="0" smtClean="0"/>
              <a:t>Check all cars of trains to ensure no customers remain on board</a:t>
            </a:r>
          </a:p>
          <a:p>
            <a:pPr marL="285750" indent="-285750">
              <a:buFont typeface="Arial" panose="020B0604020202020204" pitchFamily="34" charset="0"/>
              <a:buChar char="•"/>
            </a:pPr>
            <a:r>
              <a:rPr lang="en-US" sz="1200" dirty="0" smtClean="0"/>
              <a:t>Close doors and windows</a:t>
            </a:r>
          </a:p>
          <a:p>
            <a:pPr marL="285750" indent="-285750">
              <a:buFont typeface="Arial" panose="020B0604020202020204" pitchFamily="34" charset="0"/>
              <a:buChar char="•"/>
            </a:pPr>
            <a:r>
              <a:rPr lang="en-US" sz="1200" dirty="0" smtClean="0"/>
              <a:t>Secures all Safety chains and springs</a:t>
            </a:r>
          </a:p>
          <a:p>
            <a:pPr marL="285750" indent="-285750">
              <a:buFont typeface="Arial" panose="020B0604020202020204" pitchFamily="34" charset="0"/>
              <a:buChar char="•"/>
            </a:pPr>
            <a:r>
              <a:rPr lang="en-US" sz="1200" dirty="0" smtClean="0"/>
              <a:t>Trims </a:t>
            </a:r>
            <a:r>
              <a:rPr lang="en-US" sz="1200" dirty="0" err="1"/>
              <a:t>M</a:t>
            </a:r>
            <a:r>
              <a:rPr lang="en-US" sz="1200" dirty="0" err="1" smtClean="0"/>
              <a:t>otorcabs</a:t>
            </a:r>
            <a:endParaRPr lang="en-US" sz="1200" dirty="0" smtClean="0"/>
          </a:p>
          <a:p>
            <a:pPr marL="285750" indent="-285750">
              <a:buFont typeface="Arial" panose="020B0604020202020204" pitchFamily="34" charset="0"/>
              <a:buChar char="•"/>
            </a:pPr>
            <a:r>
              <a:rPr lang="en-US" sz="1200" dirty="0" smtClean="0"/>
              <a:t>Turn off interior/exterior lights</a:t>
            </a:r>
          </a:p>
          <a:p>
            <a:pPr marL="285750" indent="-285750">
              <a:buFont typeface="Arial" panose="020B0604020202020204" pitchFamily="34" charset="0"/>
              <a:buChar char="•"/>
            </a:pPr>
            <a:r>
              <a:rPr lang="en-US" sz="1200" dirty="0" smtClean="0"/>
              <a:t>Leaves A/C turned on</a:t>
            </a:r>
          </a:p>
          <a:p>
            <a:pPr marL="285750" indent="-285750">
              <a:buFont typeface="Arial" panose="020B0604020202020204" pitchFamily="34" charset="0"/>
              <a:buChar char="•"/>
            </a:pPr>
            <a:r>
              <a:rPr lang="en-US" sz="1200" dirty="0" smtClean="0"/>
              <a:t>Secures trains against rolling</a:t>
            </a:r>
          </a:p>
          <a:p>
            <a:pPr marL="285750" indent="-285750">
              <a:buFont typeface="Arial" panose="020B0604020202020204" pitchFamily="34" charset="0"/>
              <a:buChar char="•"/>
            </a:pPr>
            <a:endParaRPr lang="en-US" sz="1500" dirty="0" smtClean="0"/>
          </a:p>
          <a:p>
            <a:endParaRPr lang="en-US" sz="1500" dirty="0"/>
          </a:p>
        </p:txBody>
      </p:sp>
      <p:sp>
        <p:nvSpPr>
          <p:cNvPr id="5" name="TextBox 4"/>
          <p:cNvSpPr txBox="1"/>
          <p:nvPr/>
        </p:nvSpPr>
        <p:spPr>
          <a:xfrm>
            <a:off x="6047591" y="3352800"/>
            <a:ext cx="2563010" cy="1477328"/>
          </a:xfrm>
          <a:prstGeom prst="rect">
            <a:avLst/>
          </a:prstGeom>
          <a:noFill/>
        </p:spPr>
        <p:txBody>
          <a:bodyPr wrap="square" rtlCol="0">
            <a:spAutoFit/>
          </a:bodyPr>
          <a:lstStyle/>
          <a:p>
            <a:r>
              <a:rPr lang="en-US" sz="1500" dirty="0"/>
              <a:t>In this </a:t>
            </a:r>
            <a:r>
              <a:rPr lang="en-US" sz="1500" dirty="0" smtClean="0"/>
              <a:t>situation, adding more schedule running time would </a:t>
            </a:r>
            <a:r>
              <a:rPr lang="en-US" sz="1500" dirty="0"/>
              <a:t>not mitigate terminal congestion but worsen the </a:t>
            </a:r>
            <a:r>
              <a:rPr lang="en-US" sz="1500" dirty="0" smtClean="0"/>
              <a:t>problem by inserting more trains to the terminal. </a:t>
            </a:r>
          </a:p>
        </p:txBody>
      </p:sp>
      <p:sp>
        <p:nvSpPr>
          <p:cNvPr id="7" name="TextBox 6"/>
          <p:cNvSpPr txBox="1"/>
          <p:nvPr/>
        </p:nvSpPr>
        <p:spPr>
          <a:xfrm>
            <a:off x="228600" y="5334506"/>
            <a:ext cx="4648199" cy="1523494"/>
          </a:xfrm>
          <a:prstGeom prst="rect">
            <a:avLst/>
          </a:prstGeom>
          <a:noFill/>
        </p:spPr>
        <p:txBody>
          <a:bodyPr wrap="square" rtlCol="0">
            <a:spAutoFit/>
          </a:bodyPr>
          <a:lstStyle/>
          <a:p>
            <a:r>
              <a:rPr lang="en-US" sz="1300" b="1" dirty="0" smtClean="0"/>
              <a:t>Potential Solution #1</a:t>
            </a:r>
          </a:p>
          <a:p>
            <a:r>
              <a:rPr lang="en-US" sz="1300" dirty="0" smtClean="0"/>
              <a:t>Utilize Service Restoration technique(s). Example: Gapping – When a train has been delayed approaching a terminal, a supervisor or another certified employee can operate a train to a predetermined station to “trade” train with the delayed operator.</a:t>
            </a:r>
            <a:endParaRPr lang="en-US" sz="1300" dirty="0"/>
          </a:p>
          <a:p>
            <a:r>
              <a:rPr lang="en-US" sz="1300" dirty="0"/>
              <a:t/>
            </a:r>
            <a:br>
              <a:rPr lang="en-US" sz="1300" dirty="0"/>
            </a:br>
            <a:endParaRPr lang="en-US" sz="1500" dirty="0"/>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76829"/>
            <a:ext cx="1619026" cy="429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990600"/>
            <a:ext cx="3886354" cy="4176381"/>
          </a:xfrm>
          <a:prstGeom prst="rect">
            <a:avLst/>
          </a:prstGeom>
        </p:spPr>
      </p:pic>
      <p:sp>
        <p:nvSpPr>
          <p:cNvPr id="8" name="TextBox 7"/>
          <p:cNvSpPr txBox="1"/>
          <p:nvPr/>
        </p:nvSpPr>
        <p:spPr>
          <a:xfrm>
            <a:off x="4800600" y="5334000"/>
            <a:ext cx="1857829" cy="1123384"/>
          </a:xfrm>
          <a:prstGeom prst="rect">
            <a:avLst/>
          </a:prstGeom>
          <a:noFill/>
        </p:spPr>
        <p:txBody>
          <a:bodyPr wrap="square" rtlCol="0">
            <a:spAutoFit/>
          </a:bodyPr>
          <a:lstStyle/>
          <a:p>
            <a:r>
              <a:rPr lang="en-US" sz="1300" b="1" dirty="0" smtClean="0"/>
              <a:t>Potential Solution </a:t>
            </a:r>
            <a:r>
              <a:rPr lang="en-US" sz="1300" b="1" dirty="0"/>
              <a:t>#</a:t>
            </a:r>
            <a:r>
              <a:rPr lang="en-US" sz="1300" b="1" dirty="0" smtClean="0"/>
              <a:t>2</a:t>
            </a:r>
          </a:p>
          <a:p>
            <a:r>
              <a:rPr lang="en-US" sz="1300" dirty="0" smtClean="0"/>
              <a:t>Space out the layups by adjusting the inbound and outbound headway </a:t>
            </a:r>
            <a:r>
              <a:rPr lang="en-US" sz="1300" dirty="0"/>
              <a:t/>
            </a:r>
            <a:br>
              <a:rPr lang="en-US" sz="1300" dirty="0"/>
            </a:br>
            <a:endParaRPr lang="en-US" sz="1500" dirty="0"/>
          </a:p>
        </p:txBody>
      </p:sp>
      <p:sp>
        <p:nvSpPr>
          <p:cNvPr id="9" name="TextBox 8"/>
          <p:cNvSpPr txBox="1"/>
          <p:nvPr/>
        </p:nvSpPr>
        <p:spPr>
          <a:xfrm>
            <a:off x="6629400" y="5334000"/>
            <a:ext cx="2324099" cy="923330"/>
          </a:xfrm>
          <a:prstGeom prst="rect">
            <a:avLst/>
          </a:prstGeom>
          <a:noFill/>
        </p:spPr>
        <p:txBody>
          <a:bodyPr wrap="square" rtlCol="0">
            <a:spAutoFit/>
          </a:bodyPr>
          <a:lstStyle/>
          <a:p>
            <a:r>
              <a:rPr lang="en-US" sz="1300" b="1" dirty="0" smtClean="0"/>
              <a:t>Potential </a:t>
            </a:r>
            <a:r>
              <a:rPr lang="en-US" sz="1300" b="1" dirty="0"/>
              <a:t>Solution #</a:t>
            </a:r>
            <a:r>
              <a:rPr lang="en-US" sz="1300" b="1" dirty="0" smtClean="0"/>
              <a:t>3</a:t>
            </a:r>
          </a:p>
          <a:p>
            <a:r>
              <a:rPr lang="en-US" sz="1300" dirty="0" smtClean="0"/>
              <a:t>Infrastructure improvement</a:t>
            </a:r>
          </a:p>
          <a:p>
            <a:r>
              <a:rPr lang="en-US" sz="1300" dirty="0"/>
              <a:t/>
            </a:r>
            <a:br>
              <a:rPr lang="en-US" sz="1300" dirty="0"/>
            </a:br>
            <a:endParaRPr lang="en-US" sz="1500" dirty="0"/>
          </a:p>
        </p:txBody>
      </p:sp>
    </p:spTree>
    <p:extLst>
      <p:ext uri="{BB962C8B-B14F-4D97-AF65-F5344CB8AC3E}">
        <p14:creationId xmlns:p14="http://schemas.microsoft.com/office/powerpoint/2010/main" val="337760277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7966075" cy="52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581400" y="1768719"/>
            <a:ext cx="467458" cy="3184281"/>
          </a:xfrm>
          <a:prstGeom prst="ellipse">
            <a:avLst/>
          </a:prstGeom>
          <a:solidFill>
            <a:schemeClr val="accent6">
              <a:lumMod val="40000"/>
              <a:lumOff val="60000"/>
              <a:alpha val="1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sp>
        <p:nvSpPr>
          <p:cNvPr id="7" name="TextBox 6"/>
          <p:cNvSpPr txBox="1"/>
          <p:nvPr/>
        </p:nvSpPr>
        <p:spPr>
          <a:xfrm>
            <a:off x="4038600" y="1905000"/>
            <a:ext cx="4038599" cy="523220"/>
          </a:xfrm>
          <a:prstGeom prst="rect">
            <a:avLst/>
          </a:prstGeom>
          <a:solidFill>
            <a:schemeClr val="tx1"/>
          </a:solidFill>
        </p:spPr>
        <p:txBody>
          <a:bodyPr wrap="square" rtlCol="0">
            <a:spAutoFit/>
          </a:bodyPr>
          <a:lstStyle/>
          <a:p>
            <a:r>
              <a:rPr lang="en-US" sz="1400" dirty="0" smtClean="0">
                <a:solidFill>
                  <a:schemeClr val="bg1"/>
                </a:solidFill>
              </a:rPr>
              <a:t>Excessive dwell time at 87</a:t>
            </a:r>
            <a:r>
              <a:rPr lang="en-US" sz="1400" baseline="30000" dirty="0" smtClean="0">
                <a:solidFill>
                  <a:schemeClr val="bg1"/>
                </a:solidFill>
              </a:rPr>
              <a:t>th</a:t>
            </a:r>
            <a:r>
              <a:rPr lang="en-US" sz="1400" dirty="0" smtClean="0">
                <a:solidFill>
                  <a:schemeClr val="bg1"/>
                </a:solidFill>
              </a:rPr>
              <a:t> Station: </a:t>
            </a:r>
          </a:p>
          <a:p>
            <a:r>
              <a:rPr lang="en-US" sz="1400" dirty="0" smtClean="0">
                <a:solidFill>
                  <a:schemeClr val="bg1"/>
                </a:solidFill>
              </a:rPr>
              <a:t>SB trains waiting for an open pocket at 95th terminal</a:t>
            </a:r>
            <a:endParaRPr lang="en-US" sz="1400" dirty="0">
              <a:solidFill>
                <a:schemeClr val="bg1"/>
              </a:solidFill>
            </a:endParaRPr>
          </a:p>
        </p:txBody>
      </p:sp>
      <p:sp>
        <p:nvSpPr>
          <p:cNvPr id="9" name="Title 1"/>
          <p:cNvSpPr>
            <a:spLocks noGrp="1"/>
          </p:cNvSpPr>
          <p:nvPr>
            <p:ph type="title"/>
          </p:nvPr>
        </p:nvSpPr>
        <p:spPr>
          <a:xfrm>
            <a:off x="228600" y="76200"/>
            <a:ext cx="8382000" cy="762000"/>
          </a:xfrm>
        </p:spPr>
        <p:txBody>
          <a:bodyPr/>
          <a:lstStyle/>
          <a:p>
            <a:pPr algn="ct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Optional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Discussion</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Terminal Congestion</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772720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Summary</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533400" y="914400"/>
            <a:ext cx="80772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Running time is central to the formation of service and operating budget in the transit industry.</a:t>
            </a:r>
          </a:p>
          <a:p>
            <a:r>
              <a:rPr lang="en-US" dirty="0" smtClean="0"/>
              <a:t>        </a:t>
            </a:r>
            <a:endParaRPr lang="en-US" dirty="0"/>
          </a:p>
          <a:p>
            <a:pPr marL="285750" indent="-285750">
              <a:buFont typeface="Arial" panose="020B0604020202020204" pitchFamily="34" charset="0"/>
              <a:buChar char="•"/>
            </a:pPr>
            <a:r>
              <a:rPr lang="en-US" dirty="0" smtClean="0"/>
              <a:t>Running </a:t>
            </a:r>
            <a:r>
              <a:rPr lang="en-US" dirty="0"/>
              <a:t>time analysis </a:t>
            </a:r>
            <a:r>
              <a:rPr lang="en-US" dirty="0" smtClean="0"/>
              <a:t>is </a:t>
            </a:r>
            <a:r>
              <a:rPr lang="en-US" dirty="0"/>
              <a:t>the combination of arts and science base on data analysis, operation knowledge, and scheduling concepts.</a:t>
            </a:r>
          </a:p>
          <a:p>
            <a:endParaRPr lang="en-US" dirty="0"/>
          </a:p>
          <a:p>
            <a:pPr marL="285750" indent="-285750">
              <a:buFont typeface="Arial" panose="020B0604020202020204" pitchFamily="34" charset="0"/>
              <a:buChar char="•"/>
            </a:pPr>
            <a:r>
              <a:rPr lang="en-US" dirty="0" smtClean="0"/>
              <a:t>A robust data model can collect and summarize service performance, running time, dwell time, vehicle mileage, and junction performance.  These data is useful in monitoring service quality and operation cost.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Simulation is an important tool to quantify what-if-scenarios for providing recommendations in corrective procedures and capital investments.</a:t>
            </a:r>
          </a:p>
          <a:p>
            <a:endParaRPr lang="en-US" dirty="0"/>
          </a:p>
        </p:txBody>
      </p:sp>
    </p:spTree>
    <p:extLst>
      <p:ext uri="{BB962C8B-B14F-4D97-AF65-F5344CB8AC3E}">
        <p14:creationId xmlns:p14="http://schemas.microsoft.com/office/powerpoint/2010/main" val="52757183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382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Appendix I</a:t>
            </a:r>
            <a:b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Scheduling Basics</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304801" y="1133802"/>
                <a:ext cx="8381999" cy="694998"/>
              </a:xfrm>
              <a:prstGeom prst="rect">
                <a:avLst/>
              </a:prstGeom>
              <a:noFill/>
            </p:spPr>
            <p:txBody>
              <a:bodyPr wrap="square" rtlCol="0">
                <a:spAutoFit/>
              </a:bodyPr>
              <a:lstStyle/>
              <a:p>
                <a14:m>
                  <m:oMath xmlns:m="http://schemas.openxmlformats.org/officeDocument/2006/math">
                    <m:f>
                      <m:fPr>
                        <m:ctrlPr>
                          <a:rPr lang="en-US" sz="2500" i="1" smtClean="0">
                            <a:latin typeface="Cambria Math"/>
                          </a:rPr>
                        </m:ctrlPr>
                      </m:fPr>
                      <m:num>
                        <m:r>
                          <a:rPr lang="en-US" sz="2500" b="0" i="1" smtClean="0">
                            <a:latin typeface="Cambria Math"/>
                          </a:rPr>
                          <m:t>𝑅𝑢𝑛𝑛𝑖𝑛𝑔</m:t>
                        </m:r>
                        <m:r>
                          <a:rPr lang="en-US" sz="2500" b="0" i="1" smtClean="0">
                            <a:latin typeface="Cambria Math"/>
                          </a:rPr>
                          <m:t> </m:t>
                        </m:r>
                        <m:r>
                          <a:rPr lang="en-US" sz="2500" b="0" i="1" smtClean="0">
                            <a:latin typeface="Cambria Math"/>
                          </a:rPr>
                          <m:t>𝑇𝑖𝑚𝑒</m:t>
                        </m:r>
                        <m:r>
                          <a:rPr lang="en-US" sz="2500" b="0" i="1" smtClean="0">
                            <a:latin typeface="Cambria Math"/>
                          </a:rPr>
                          <m:t> + </m:t>
                        </m:r>
                        <m:r>
                          <a:rPr lang="en-US" sz="2500" b="0" i="1" smtClean="0">
                            <a:latin typeface="Cambria Math"/>
                          </a:rPr>
                          <m:t>𝑅𝑒𝑐𝑜𝑣𝑒𝑟𝑦</m:t>
                        </m:r>
                        <m:r>
                          <a:rPr lang="en-US" sz="2500" b="0" i="1" smtClean="0">
                            <a:latin typeface="Cambria Math"/>
                          </a:rPr>
                          <m:t> </m:t>
                        </m:r>
                        <m:r>
                          <a:rPr lang="en-US" sz="2500" b="0" i="1" smtClean="0">
                            <a:latin typeface="Cambria Math"/>
                          </a:rPr>
                          <m:t>𝑇𝑖𝑚𝑒</m:t>
                        </m:r>
                      </m:num>
                      <m:den>
                        <m:r>
                          <a:rPr lang="en-US" sz="2500" b="0" i="1" smtClean="0">
                            <a:latin typeface="Cambria Math"/>
                          </a:rPr>
                          <m:t>𝐻𝑒𝑎𝑑𝑤𝑎𝑦</m:t>
                        </m:r>
                      </m:den>
                    </m:f>
                  </m:oMath>
                </a14:m>
                <a:r>
                  <a:rPr lang="en-US" sz="2500" dirty="0" smtClean="0"/>
                  <a:t> </a:t>
                </a:r>
                <a:r>
                  <a:rPr lang="en-US" sz="2500" i="1" dirty="0">
                    <a:latin typeface="Cambria Math"/>
                  </a:rPr>
                  <a:t>= </a:t>
                </a:r>
                <a:r>
                  <a:rPr lang="en-US" sz="2500" i="1" dirty="0" smtClean="0">
                    <a:latin typeface="Cambria Math"/>
                  </a:rPr>
                  <a:t>Number of Vehicles/Train </a:t>
                </a:r>
                <a:r>
                  <a:rPr lang="en-US" sz="2500" i="1" dirty="0">
                    <a:latin typeface="Cambria Math"/>
                  </a:rPr>
                  <a:t>C</a:t>
                </a:r>
                <a:r>
                  <a:rPr lang="en-US" sz="2500" i="1" dirty="0" smtClean="0">
                    <a:latin typeface="Cambria Math"/>
                  </a:rPr>
                  <a:t>ars</a:t>
                </a:r>
                <a:endParaRPr lang="en-US" sz="2500" i="1" dirty="0">
                  <a:latin typeface="Cambria Math"/>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1" y="1133802"/>
                <a:ext cx="8381999" cy="694998"/>
              </a:xfrm>
              <a:prstGeom prst="rect">
                <a:avLst/>
              </a:prstGeom>
              <a:blipFill rotWithShape="1">
                <a:blip r:embed="rId3"/>
                <a:stretch>
                  <a:fillRect r="-291" b="-877"/>
                </a:stretch>
              </a:blipFill>
            </p:spPr>
            <p:txBody>
              <a:bodyPr/>
              <a:lstStyle/>
              <a:p>
                <a:r>
                  <a:rPr lang="en-US">
                    <a:noFill/>
                  </a:rPr>
                  <a:t> </a:t>
                </a:r>
              </a:p>
            </p:txBody>
          </p:sp>
        </mc:Fallback>
      </mc:AlternateContent>
      <p:sp>
        <p:nvSpPr>
          <p:cNvPr id="4" name="TextBox 3"/>
          <p:cNvSpPr txBox="1"/>
          <p:nvPr/>
        </p:nvSpPr>
        <p:spPr>
          <a:xfrm>
            <a:off x="676275" y="4694872"/>
            <a:ext cx="7619999" cy="1477328"/>
          </a:xfrm>
          <a:prstGeom prst="rect">
            <a:avLst/>
          </a:prstGeom>
          <a:noFill/>
        </p:spPr>
        <p:txBody>
          <a:bodyPr wrap="square" rtlCol="0">
            <a:spAutoFit/>
          </a:bodyPr>
          <a:lstStyle/>
          <a:p>
            <a:r>
              <a:rPr lang="en-US" dirty="0"/>
              <a:t>Running time is </a:t>
            </a:r>
            <a:r>
              <a:rPr lang="en-US" dirty="0" smtClean="0"/>
              <a:t>critical </a:t>
            </a:r>
            <a:r>
              <a:rPr lang="en-US" dirty="0"/>
              <a:t>to the formation of service and operating budget in the transit industry. </a:t>
            </a:r>
            <a:r>
              <a:rPr lang="en-US" dirty="0" smtClean="0"/>
              <a:t>Insufficient running time </a:t>
            </a:r>
            <a:r>
              <a:rPr lang="en-US" dirty="0"/>
              <a:t>might lead to the underestimation of vehicle requirement, causing headway irregularity and unreliable service. Too much running time will lead to the overestimation of fleet size and crew requirement, resulting train bunching and an inefficient operating budget.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1905000"/>
            <a:ext cx="4419600" cy="244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67399" y="1650650"/>
            <a:ext cx="2155825" cy="246221"/>
          </a:xfrm>
          <a:prstGeom prst="rect">
            <a:avLst/>
          </a:prstGeom>
          <a:noFill/>
        </p:spPr>
        <p:txBody>
          <a:bodyPr wrap="square" rtlCol="0">
            <a:spAutoFit/>
          </a:bodyPr>
          <a:lstStyle/>
          <a:p>
            <a:pPr algn="r"/>
            <a:r>
              <a:rPr lang="en-US" sz="1000" dirty="0" smtClean="0"/>
              <a:t>*Formula by TCRP report 30</a:t>
            </a:r>
            <a:endParaRPr lang="en-US" sz="1000" dirty="0"/>
          </a:p>
        </p:txBody>
      </p:sp>
    </p:spTree>
    <p:extLst>
      <p:ext uri="{BB962C8B-B14F-4D97-AF65-F5344CB8AC3E}">
        <p14:creationId xmlns:p14="http://schemas.microsoft.com/office/powerpoint/2010/main" val="3076719001"/>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458200" cy="8382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Appendix II</a:t>
            </a:r>
            <a:b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Factors affecting Rail Running Time</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83181974"/>
              </p:ext>
            </p:extLst>
          </p:nvPr>
        </p:nvGraphicFramePr>
        <p:xfrm>
          <a:off x="457200" y="1075433"/>
          <a:ext cx="4343400" cy="2810767"/>
        </p:xfrm>
        <a:graphic>
          <a:graphicData uri="http://schemas.openxmlformats.org/presentationml/2006/ole">
            <mc:AlternateContent xmlns:mc="http://schemas.openxmlformats.org/markup-compatibility/2006">
              <mc:Choice xmlns:v="urn:schemas-microsoft-com:vml" Requires="v">
                <p:oleObj spid="_x0000_s1867" name="Acrobat Document" r:id="rId4" imgW="11658465" imgH="7543775" progId="AcroExch.Document.7">
                  <p:embed/>
                </p:oleObj>
              </mc:Choice>
              <mc:Fallback>
                <p:oleObj name="Acrobat Document" r:id="rId4" imgW="11658465" imgH="7543775" progId="AcroExch.Document.7">
                  <p:embed/>
                  <p:pic>
                    <p:nvPicPr>
                      <p:cNvPr id="0" name=""/>
                      <p:cNvPicPr/>
                      <p:nvPr/>
                    </p:nvPicPr>
                    <p:blipFill>
                      <a:blip r:embed="rId5"/>
                      <a:stretch>
                        <a:fillRect/>
                      </a:stretch>
                    </p:blipFill>
                    <p:spPr>
                      <a:xfrm>
                        <a:off x="457200" y="1075433"/>
                        <a:ext cx="4343400" cy="2810767"/>
                      </a:xfrm>
                      <a:prstGeom prst="rect">
                        <a:avLst/>
                      </a:prstGeom>
                    </p:spPr>
                  </p:pic>
                </p:oleObj>
              </mc:Fallback>
            </mc:AlternateContent>
          </a:graphicData>
        </a:graphic>
      </p:graphicFrame>
      <p:sp>
        <p:nvSpPr>
          <p:cNvPr id="8" name="TextBox 7"/>
          <p:cNvSpPr txBox="1"/>
          <p:nvPr/>
        </p:nvSpPr>
        <p:spPr>
          <a:xfrm>
            <a:off x="1016000" y="3810000"/>
            <a:ext cx="38100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Slow Zones</a:t>
            </a:r>
          </a:p>
          <a:p>
            <a:pPr marL="285750" indent="-285750">
              <a:buFont typeface="Arial" panose="020B0604020202020204" pitchFamily="34" charset="0"/>
              <a:buChar char="•"/>
            </a:pPr>
            <a:r>
              <a:rPr lang="en-US" sz="2000" dirty="0" smtClean="0"/>
              <a:t>Personnel on the Right-of-way</a:t>
            </a:r>
          </a:p>
          <a:p>
            <a:pPr marL="800100" lvl="1" indent="-342900">
              <a:buFont typeface="Courier New" panose="02070309020205020404" pitchFamily="49" charset="0"/>
              <a:buChar char="o"/>
            </a:pPr>
            <a:r>
              <a:rPr lang="en-US" sz="2000" dirty="0" smtClean="0"/>
              <a:t>Construction Activities</a:t>
            </a:r>
          </a:p>
          <a:p>
            <a:pPr marL="800100" lvl="1" indent="-342900">
              <a:buFont typeface="Courier New" panose="02070309020205020404" pitchFamily="49" charset="0"/>
              <a:buChar char="o"/>
            </a:pPr>
            <a:r>
              <a:rPr lang="en-US" sz="2000" dirty="0" smtClean="0"/>
              <a:t>Track Inspection</a:t>
            </a:r>
          </a:p>
          <a:p>
            <a:pPr marL="800100" lvl="1" indent="-342900">
              <a:buFont typeface="Courier New" panose="02070309020205020404" pitchFamily="49" charset="0"/>
              <a:buChar char="o"/>
            </a:pPr>
            <a:r>
              <a:rPr lang="en-US" sz="2000" dirty="0"/>
              <a:t>Signal </a:t>
            </a:r>
            <a:r>
              <a:rPr lang="en-US" sz="2000" dirty="0" smtClean="0"/>
              <a:t>Maintenance</a:t>
            </a:r>
          </a:p>
          <a:p>
            <a:pPr marL="285750" indent="-285750">
              <a:buFont typeface="Arial" panose="020B0604020202020204" pitchFamily="34" charset="0"/>
              <a:buChar char="•"/>
            </a:pPr>
            <a:r>
              <a:rPr lang="en-US" sz="2000" dirty="0" smtClean="0"/>
              <a:t>Ridership/</a:t>
            </a:r>
            <a:r>
              <a:rPr lang="en-US" sz="2000" dirty="0"/>
              <a:t>Dwell </a:t>
            </a:r>
            <a:r>
              <a:rPr lang="en-US" sz="2000" dirty="0" smtClean="0"/>
              <a:t>Time</a:t>
            </a:r>
          </a:p>
          <a:p>
            <a:pPr marL="285750" indent="-285750">
              <a:buFont typeface="Arial" panose="020B0604020202020204" pitchFamily="34" charset="0"/>
              <a:buChar char="•"/>
            </a:pPr>
            <a:r>
              <a:rPr lang="en-US" sz="2000" dirty="0" smtClean="0"/>
              <a:t>Loop/Terminal  Congestion</a:t>
            </a:r>
          </a:p>
        </p:txBody>
      </p:sp>
      <p:pic>
        <p:nvPicPr>
          <p:cNvPr id="9" name="Picture 2" descr="C:\Users\lkwan\Desktop\Photo Collection\20151216_Wilson Phase 2\IMG-20151210-008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11430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26000" y="3801979"/>
            <a:ext cx="3675201" cy="196977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Rail car Series</a:t>
            </a:r>
          </a:p>
          <a:p>
            <a:pPr marL="285750" indent="-285750">
              <a:buFont typeface="Arial" panose="020B0604020202020204" pitchFamily="34" charset="0"/>
              <a:buChar char="•"/>
            </a:pPr>
            <a:r>
              <a:rPr lang="en-US" sz="2000" dirty="0" smtClean="0"/>
              <a:t>Car Length</a:t>
            </a:r>
          </a:p>
          <a:p>
            <a:pPr marL="285750" indent="-285750">
              <a:buFont typeface="Arial" panose="020B0604020202020204" pitchFamily="34" charset="0"/>
              <a:buChar char="•"/>
            </a:pPr>
            <a:r>
              <a:rPr lang="en-US" sz="2000" dirty="0" smtClean="0"/>
              <a:t>Operator Experience</a:t>
            </a:r>
          </a:p>
          <a:p>
            <a:pPr marL="285750" indent="-285750">
              <a:buFont typeface="Arial" panose="020B0604020202020204" pitchFamily="34" charset="0"/>
              <a:buChar char="•"/>
            </a:pPr>
            <a:r>
              <a:rPr lang="en-US" sz="2000" dirty="0" smtClean="0"/>
              <a:t>Operation Philosophy</a:t>
            </a:r>
          </a:p>
          <a:p>
            <a:pPr marL="285750" indent="-285750">
              <a:buFont typeface="Arial" panose="020B0604020202020204" pitchFamily="34" charset="0"/>
              <a:buChar char="•"/>
            </a:pPr>
            <a:r>
              <a:rPr lang="en-US" sz="2000" dirty="0" smtClean="0"/>
              <a:t>Service Restoration Techniques </a:t>
            </a:r>
          </a:p>
          <a:p>
            <a:endParaRPr lang="en-US" sz="2200" dirty="0" smtClean="0"/>
          </a:p>
        </p:txBody>
      </p:sp>
    </p:spTree>
    <p:extLst>
      <p:ext uri="{BB962C8B-B14F-4D97-AF65-F5344CB8AC3E}">
        <p14:creationId xmlns:p14="http://schemas.microsoft.com/office/powerpoint/2010/main" val="219413460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38200"/>
          </a:xfrm>
        </p:spPr>
        <p:txBody>
          <a:bodyPr/>
          <a:lstStyle/>
          <a:p>
            <a:pPr algn="ct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Budget and </a:t>
            </a: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Efficiency</a:t>
            </a:r>
            <a: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Inspection </a:t>
            </a:r>
            <a:r>
              <a:rPr lang="en-US" sz="2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and Maintenance Cost</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descr="C:\Users\lkwan\Desktop\Photo Collection\20151008_Rosemont Yard\IMG_07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89" y="1143000"/>
            <a:ext cx="3243811" cy="24328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kwan\Desktop\Photo Collection\20151216_Wilson Phase 2\20151212_230213_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3774359"/>
            <a:ext cx="4114800" cy="231457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lkwan\Desktop\lkwan\2017\20170315_Transport Chicago\Photos\IMG_02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177" y="3697835"/>
            <a:ext cx="3320023" cy="23815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67200" y="1162059"/>
            <a:ext cx="3842660" cy="2724141"/>
            <a:chOff x="4772286" y="3374414"/>
            <a:chExt cx="3111500" cy="2205807"/>
          </a:xfrm>
        </p:grpSpPr>
        <p:pic>
          <p:nvPicPr>
            <p:cNvPr id="1027" name="Picture 3" descr="C:\Users\lkwan\Desktop\wiki flat sp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374414"/>
              <a:ext cx="3054872" cy="20357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72286" y="5334000"/>
              <a:ext cx="3111500" cy="246221"/>
            </a:xfrm>
            <a:prstGeom prst="rect">
              <a:avLst/>
            </a:prstGeom>
            <a:noFill/>
          </p:spPr>
          <p:txBody>
            <a:bodyPr wrap="square" rtlCol="0">
              <a:spAutoFit/>
            </a:bodyPr>
            <a:lstStyle/>
            <a:p>
              <a:pPr algn="r"/>
              <a:r>
                <a:rPr lang="en-US" sz="1000" dirty="0" smtClean="0"/>
                <a:t>*Train Wheel Flat Spot photo by Wikipedia</a:t>
              </a:r>
              <a:endParaRPr lang="en-US" sz="1000" dirty="0"/>
            </a:p>
          </p:txBody>
        </p:sp>
      </p:grpSp>
      <p:grpSp>
        <p:nvGrpSpPr>
          <p:cNvPr id="11" name="Group 10"/>
          <p:cNvGrpSpPr/>
          <p:nvPr/>
        </p:nvGrpSpPr>
        <p:grpSpPr>
          <a:xfrm>
            <a:off x="2608006" y="2286000"/>
            <a:ext cx="3411794" cy="2620787"/>
            <a:chOff x="6019800" y="1255645"/>
            <a:chExt cx="3505200" cy="2668259"/>
          </a:xfrm>
        </p:grpSpPr>
        <p:sp>
          <p:nvSpPr>
            <p:cNvPr id="10" name="16-Point Star 9"/>
            <p:cNvSpPr/>
            <p:nvPr/>
          </p:nvSpPr>
          <p:spPr>
            <a:xfrm>
              <a:off x="6019800" y="1255645"/>
              <a:ext cx="3505200" cy="2668259"/>
            </a:xfrm>
            <a:prstGeom prst="star16">
              <a:avLst>
                <a:gd name="adj" fmla="val 39999"/>
              </a:avLst>
            </a:prstGeom>
            <a:solidFill>
              <a:schemeClr val="accent2"/>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sp>
          <p:nvSpPr>
            <p:cNvPr id="3" name="TextBox 2"/>
            <p:cNvSpPr txBox="1"/>
            <p:nvPr/>
          </p:nvSpPr>
          <p:spPr>
            <a:xfrm>
              <a:off x="6629400" y="1911917"/>
              <a:ext cx="2425884" cy="1504088"/>
            </a:xfrm>
            <a:prstGeom prst="rect">
              <a:avLst/>
            </a:prstGeom>
            <a:noFill/>
          </p:spPr>
          <p:txBody>
            <a:bodyPr wrap="square" rtlCol="0">
              <a:spAutoFit/>
            </a:bodyPr>
            <a:lstStyle/>
            <a:p>
              <a:r>
                <a:rPr lang="en-US" dirty="0"/>
                <a:t>Revenue </a:t>
              </a:r>
              <a:r>
                <a:rPr lang="en-US" dirty="0" smtClean="0"/>
                <a:t>hour is one of the basic elements for forming an operating budget in the transit industry.</a:t>
              </a:r>
              <a:endParaRPr lang="en-US" dirty="0"/>
            </a:p>
          </p:txBody>
        </p:sp>
      </p:grpSp>
    </p:spTree>
    <p:extLst>
      <p:ext uri="{BB962C8B-B14F-4D97-AF65-F5344CB8AC3E}">
        <p14:creationId xmlns:p14="http://schemas.microsoft.com/office/powerpoint/2010/main" val="339083050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8382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Budget </a:t>
            </a:r>
            <a: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t>and </a:t>
            </a: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Efficiency</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742949" y="762000"/>
            <a:ext cx="7867651" cy="4798910"/>
            <a:chOff x="742949" y="762000"/>
            <a:chExt cx="7867651" cy="479891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49" y="762000"/>
              <a:ext cx="7229475" cy="479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067013" y="1981200"/>
              <a:ext cx="550108" cy="294126"/>
            </a:xfrm>
            <a:prstGeom prst="ellipse">
              <a:avLst/>
            </a:prstGeom>
            <a:solidFill>
              <a:schemeClr val="accent6">
                <a:lumMod val="40000"/>
                <a:lumOff val="60000"/>
                <a:alpha val="1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b="1" i="1" dirty="0" smtClean="0">
                <a:solidFill>
                  <a:schemeClr val="tx1"/>
                </a:solidFill>
              </a:endParaRPr>
            </a:p>
          </p:txBody>
        </p:sp>
        <p:cxnSp>
          <p:nvCxnSpPr>
            <p:cNvPr id="6" name="Straight Arrow Connector 5"/>
            <p:cNvCxnSpPr>
              <a:endCxn id="5" idx="7"/>
            </p:cNvCxnSpPr>
            <p:nvPr/>
          </p:nvCxnSpPr>
          <p:spPr>
            <a:xfrm flipH="1">
              <a:off x="4536560" y="1371600"/>
              <a:ext cx="1940440" cy="65267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77000" y="913715"/>
              <a:ext cx="2133600" cy="692497"/>
            </a:xfrm>
            <a:prstGeom prst="rect">
              <a:avLst/>
            </a:prstGeom>
            <a:noFill/>
          </p:spPr>
          <p:txBody>
            <a:bodyPr wrap="square" rtlCol="0">
              <a:spAutoFit/>
            </a:bodyPr>
            <a:lstStyle/>
            <a:p>
              <a:r>
                <a:rPr lang="en-US" sz="1300" dirty="0" smtClean="0"/>
                <a:t>4 minutes travel time reduction (One direction) from the Dan Ryan project.</a:t>
              </a:r>
              <a:endParaRPr lang="en-US" sz="1300" dirty="0"/>
            </a:p>
          </p:txBody>
        </p:sp>
      </p:grpSp>
      <p:sp>
        <p:nvSpPr>
          <p:cNvPr id="8" name="TextBox 7"/>
          <p:cNvSpPr txBox="1"/>
          <p:nvPr/>
        </p:nvSpPr>
        <p:spPr>
          <a:xfrm>
            <a:off x="962024" y="5560910"/>
            <a:ext cx="7419976" cy="646331"/>
          </a:xfrm>
          <a:prstGeom prst="rect">
            <a:avLst/>
          </a:prstGeom>
          <a:noFill/>
        </p:spPr>
        <p:txBody>
          <a:bodyPr wrap="square" rtlCol="0">
            <a:spAutoFit/>
          </a:bodyPr>
          <a:lstStyle/>
          <a:p>
            <a:r>
              <a:rPr lang="en-US" dirty="0" smtClean="0"/>
              <a:t>Running </a:t>
            </a:r>
            <a:r>
              <a:rPr lang="en-US" dirty="0"/>
              <a:t>time reduction from the </a:t>
            </a:r>
            <a:r>
              <a:rPr lang="en-US" dirty="0" smtClean="0"/>
              <a:t>Dan </a:t>
            </a:r>
            <a:r>
              <a:rPr lang="en-US" dirty="0"/>
              <a:t>Ryan Reconstruction </a:t>
            </a:r>
            <a:r>
              <a:rPr lang="en-US" dirty="0" smtClean="0"/>
              <a:t>have achieved revenue hour </a:t>
            </a:r>
            <a:r>
              <a:rPr lang="en-US" dirty="0"/>
              <a:t>savings </a:t>
            </a:r>
            <a:r>
              <a:rPr lang="en-US" dirty="0" smtClean="0"/>
              <a:t>despite </a:t>
            </a:r>
            <a:r>
              <a:rPr lang="en-US" dirty="0"/>
              <a:t>revenue </a:t>
            </a:r>
            <a:r>
              <a:rPr lang="en-US" dirty="0" smtClean="0"/>
              <a:t>mileage </a:t>
            </a:r>
            <a:r>
              <a:rPr lang="en-US" dirty="0"/>
              <a:t>(service) had gone up.</a:t>
            </a:r>
          </a:p>
        </p:txBody>
      </p:sp>
    </p:spTree>
    <p:extLst>
      <p:ext uri="{BB962C8B-B14F-4D97-AF65-F5344CB8AC3E}">
        <p14:creationId xmlns:p14="http://schemas.microsoft.com/office/powerpoint/2010/main" val="147508367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458200" cy="6858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Data Collection</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p:cNvGrpSpPr/>
          <p:nvPr/>
        </p:nvGrpSpPr>
        <p:grpSpPr>
          <a:xfrm>
            <a:off x="609600" y="853850"/>
            <a:ext cx="3733800" cy="5454005"/>
            <a:chOff x="323689" y="853850"/>
            <a:chExt cx="3733800" cy="5454005"/>
          </a:xfrm>
        </p:grpSpPr>
        <p:sp>
          <p:nvSpPr>
            <p:cNvPr id="8" name="TextBox 7"/>
            <p:cNvSpPr txBox="1"/>
            <p:nvPr/>
          </p:nvSpPr>
          <p:spPr>
            <a:xfrm>
              <a:off x="323689" y="853850"/>
              <a:ext cx="3733800" cy="369332"/>
            </a:xfrm>
            <a:prstGeom prst="rect">
              <a:avLst/>
            </a:prstGeom>
            <a:noFill/>
          </p:spPr>
          <p:txBody>
            <a:bodyPr wrap="square" rtlCol="0">
              <a:spAutoFit/>
            </a:bodyPr>
            <a:lstStyle/>
            <a:p>
              <a:pPr algn="ctr"/>
              <a:r>
                <a:rPr lang="en-US" dirty="0" err="1" smtClean="0"/>
                <a:t>Quictrak</a:t>
              </a:r>
              <a:endParaRPr lang="en-US" dirty="0"/>
            </a:p>
          </p:txBody>
        </p:sp>
        <p:pic>
          <p:nvPicPr>
            <p:cNvPr id="4098" name="Picture 2" descr="C:\Users\lkwan\Desktop\qt2-lo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6" y="1204256"/>
              <a:ext cx="3452266" cy="5103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476750" y="611062"/>
            <a:ext cx="3752850" cy="5646376"/>
            <a:chOff x="4371975" y="611062"/>
            <a:chExt cx="3752850" cy="5646376"/>
          </a:xfrm>
        </p:grpSpPr>
        <p:sp>
          <p:nvSpPr>
            <p:cNvPr id="2" name="TextBox 1"/>
            <p:cNvSpPr txBox="1"/>
            <p:nvPr/>
          </p:nvSpPr>
          <p:spPr>
            <a:xfrm>
              <a:off x="4800600" y="611062"/>
              <a:ext cx="2667000" cy="646331"/>
            </a:xfrm>
            <a:prstGeom prst="rect">
              <a:avLst/>
            </a:prstGeom>
            <a:noFill/>
          </p:spPr>
          <p:txBody>
            <a:bodyPr wrap="square" rtlCol="0">
              <a:spAutoFit/>
            </a:bodyPr>
            <a:lstStyle/>
            <a:p>
              <a:pPr algn="ctr"/>
              <a:r>
                <a:rPr lang="en-US" dirty="0" smtClean="0"/>
                <a:t>Supervisory control and data acquisition (SCADA)</a:t>
              </a:r>
              <a:endParaRPr lang="en-US" dirty="0"/>
            </a:p>
          </p:txBody>
        </p:sp>
        <p:pic>
          <p:nvPicPr>
            <p:cNvPr id="3" name="Picture 2" descr="C:\Users\lkwan\Desktop\20170315_Transport Chicago\Photos\IMG_02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1975" y="1254671"/>
              <a:ext cx="3752850" cy="5002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058546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458200" cy="7620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Methodology</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751392" y="4006096"/>
            <a:ext cx="7543800" cy="1785104"/>
          </a:xfrm>
          <a:prstGeom prst="rect">
            <a:avLst/>
          </a:prstGeom>
          <a:noFill/>
        </p:spPr>
        <p:txBody>
          <a:bodyPr wrap="square" rtlCol="0">
            <a:spAutoFit/>
          </a:bodyPr>
          <a:lstStyle/>
          <a:p>
            <a:pPr algn="ctr"/>
            <a:r>
              <a:rPr lang="en-US" sz="2000" b="1" dirty="0" smtClean="0"/>
              <a:t>Data Transformation Model</a:t>
            </a:r>
          </a:p>
          <a:p>
            <a:pPr marL="800100" lvl="1" indent="-342900">
              <a:buFont typeface="+mj-lt"/>
              <a:buAutoNum type="arabicPeriod"/>
            </a:pPr>
            <a:r>
              <a:rPr lang="en-US" dirty="0"/>
              <a:t>Eliminate garbage data (</a:t>
            </a:r>
            <a:r>
              <a:rPr lang="en-US" dirty="0" smtClean="0"/>
              <a:t>Example: faulty track circuit)</a:t>
            </a:r>
          </a:p>
          <a:p>
            <a:pPr marL="800100" lvl="1" indent="-342900">
              <a:buFont typeface="+mj-lt"/>
              <a:buAutoNum type="arabicPeriod"/>
            </a:pPr>
            <a:r>
              <a:rPr lang="en-US" dirty="0"/>
              <a:t>Format timestamp </a:t>
            </a:r>
            <a:r>
              <a:rPr lang="en-US" dirty="0" smtClean="0"/>
              <a:t>and datatype</a:t>
            </a:r>
          </a:p>
          <a:p>
            <a:pPr marL="800100" lvl="1" indent="-342900">
              <a:buFont typeface="+mj-lt"/>
              <a:buAutoNum type="arabicPeriod"/>
            </a:pPr>
            <a:r>
              <a:rPr lang="en-US" dirty="0" smtClean="0"/>
              <a:t>“Line-up” data rows (Oracle Analytical Functions: Lead/Lag)</a:t>
            </a:r>
            <a:endParaRPr lang="en-US" dirty="0"/>
          </a:p>
          <a:p>
            <a:pPr marL="800100" lvl="1" indent="-342900">
              <a:buFont typeface="+mj-lt"/>
              <a:buAutoNum type="arabicPeriod"/>
            </a:pPr>
            <a:r>
              <a:rPr lang="en-US" dirty="0" smtClean="0"/>
              <a:t>Relate tables to organize train data  by route, direction, and sequence</a:t>
            </a:r>
          </a:p>
          <a:p>
            <a:pPr marL="742950" lvl="1" indent="-285750">
              <a:buFont typeface="Arial" panose="020B0604020202020204" pitchFamily="34" charset="0"/>
              <a:buChar char="•"/>
            </a:pPr>
            <a:endParaRPr lang="en-US" dirty="0"/>
          </a:p>
        </p:txBody>
      </p:sp>
      <p:sp>
        <p:nvSpPr>
          <p:cNvPr id="6" name="TextBox 5"/>
          <p:cNvSpPr txBox="1"/>
          <p:nvPr/>
        </p:nvSpPr>
        <p:spPr>
          <a:xfrm>
            <a:off x="737945" y="3034783"/>
            <a:ext cx="1066800" cy="646331"/>
          </a:xfrm>
          <a:prstGeom prst="rect">
            <a:avLst/>
          </a:prstGeom>
          <a:noFill/>
        </p:spPr>
        <p:txBody>
          <a:bodyPr wrap="square" rtlCol="0">
            <a:spAutoFit/>
          </a:bodyPr>
          <a:lstStyle/>
          <a:p>
            <a:pPr algn="ctr"/>
            <a:r>
              <a:rPr lang="en-US" dirty="0" smtClean="0"/>
              <a:t>Running Time</a:t>
            </a:r>
            <a:endParaRPr lang="en-US" dirty="0"/>
          </a:p>
        </p:txBody>
      </p:sp>
      <p:sp>
        <p:nvSpPr>
          <p:cNvPr id="9" name="TextBox 8"/>
          <p:cNvSpPr txBox="1"/>
          <p:nvPr/>
        </p:nvSpPr>
        <p:spPr>
          <a:xfrm>
            <a:off x="1999802" y="3184113"/>
            <a:ext cx="1066800" cy="646331"/>
          </a:xfrm>
          <a:prstGeom prst="rect">
            <a:avLst/>
          </a:prstGeom>
          <a:noFill/>
        </p:spPr>
        <p:txBody>
          <a:bodyPr wrap="square" rtlCol="0">
            <a:spAutoFit/>
          </a:bodyPr>
          <a:lstStyle/>
          <a:p>
            <a:pPr algn="ctr"/>
            <a:r>
              <a:rPr lang="en-US" dirty="0" smtClean="0"/>
              <a:t>Dwell Time</a:t>
            </a:r>
            <a:endParaRPr lang="en-US" dirty="0"/>
          </a:p>
        </p:txBody>
      </p:sp>
      <p:sp>
        <p:nvSpPr>
          <p:cNvPr id="10" name="TextBox 9"/>
          <p:cNvSpPr txBox="1"/>
          <p:nvPr/>
        </p:nvSpPr>
        <p:spPr>
          <a:xfrm>
            <a:off x="3543300" y="3218256"/>
            <a:ext cx="1943100" cy="369332"/>
          </a:xfrm>
          <a:prstGeom prst="rect">
            <a:avLst/>
          </a:prstGeom>
          <a:noFill/>
        </p:spPr>
        <p:txBody>
          <a:bodyPr wrap="square" rtlCol="0">
            <a:spAutoFit/>
          </a:bodyPr>
          <a:lstStyle/>
          <a:p>
            <a:pPr algn="ctr"/>
            <a:r>
              <a:rPr lang="en-US" dirty="0" smtClean="0"/>
              <a:t>Headway/Interval</a:t>
            </a:r>
            <a:endParaRPr lang="en-US" dirty="0"/>
          </a:p>
        </p:txBody>
      </p:sp>
      <p:sp>
        <p:nvSpPr>
          <p:cNvPr id="11" name="TextBox 10"/>
          <p:cNvSpPr txBox="1"/>
          <p:nvPr/>
        </p:nvSpPr>
        <p:spPr>
          <a:xfrm>
            <a:off x="6847392" y="2882433"/>
            <a:ext cx="1447800" cy="646331"/>
          </a:xfrm>
          <a:prstGeom prst="rect">
            <a:avLst/>
          </a:prstGeom>
          <a:noFill/>
        </p:spPr>
        <p:txBody>
          <a:bodyPr wrap="square" rtlCol="0">
            <a:spAutoFit/>
          </a:bodyPr>
          <a:lstStyle/>
          <a:p>
            <a:pPr algn="ctr"/>
            <a:r>
              <a:rPr lang="en-US" dirty="0" smtClean="0"/>
              <a:t>Signal &amp; Interlocking </a:t>
            </a:r>
            <a:endParaRPr lang="en-US" dirty="0"/>
          </a:p>
        </p:txBody>
      </p:sp>
      <p:sp>
        <p:nvSpPr>
          <p:cNvPr id="12" name="TextBox 11"/>
          <p:cNvSpPr txBox="1"/>
          <p:nvPr/>
        </p:nvSpPr>
        <p:spPr>
          <a:xfrm>
            <a:off x="5734050" y="3097867"/>
            <a:ext cx="1066800" cy="369332"/>
          </a:xfrm>
          <a:prstGeom prst="rect">
            <a:avLst/>
          </a:prstGeom>
          <a:noFill/>
        </p:spPr>
        <p:txBody>
          <a:bodyPr wrap="square" rtlCol="0">
            <a:spAutoFit/>
          </a:bodyPr>
          <a:lstStyle/>
          <a:p>
            <a:pPr algn="ctr"/>
            <a:r>
              <a:rPr lang="en-US" dirty="0" smtClean="0"/>
              <a:t>Mileage</a:t>
            </a:r>
            <a:endParaRPr lang="en-US" dirty="0"/>
          </a:p>
        </p:txBody>
      </p:sp>
      <p:cxnSp>
        <p:nvCxnSpPr>
          <p:cNvPr id="8" name="Straight Arrow Connector 7"/>
          <p:cNvCxnSpPr/>
          <p:nvPr/>
        </p:nvCxnSpPr>
        <p:spPr>
          <a:xfrm flipH="1">
            <a:off x="1614992" y="2423506"/>
            <a:ext cx="671008" cy="4920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571750" y="2667000"/>
            <a:ext cx="247650" cy="430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81500" y="2809881"/>
            <a:ext cx="0" cy="408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17515" y="2733336"/>
            <a:ext cx="400050" cy="3645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573427" y="2392507"/>
            <a:ext cx="547929" cy="4223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45460" y="1627375"/>
            <a:ext cx="3272080" cy="492443"/>
          </a:xfrm>
          <a:prstGeom prst="rect">
            <a:avLst/>
          </a:prstGeom>
          <a:noFill/>
        </p:spPr>
        <p:txBody>
          <a:bodyPr wrap="square" rtlCol="0">
            <a:spAutoFit/>
          </a:bodyPr>
          <a:lstStyle/>
          <a:p>
            <a:pPr algn="ctr"/>
            <a:r>
              <a:rPr lang="en-US" sz="2600" dirty="0" smtClean="0"/>
              <a:t>Track </a:t>
            </a:r>
            <a:r>
              <a:rPr lang="en-US" sz="2600" dirty="0"/>
              <a:t>O</a:t>
            </a:r>
            <a:r>
              <a:rPr lang="en-US" sz="2600" dirty="0" smtClean="0"/>
              <a:t>ccupancy Data</a:t>
            </a:r>
            <a:endParaRPr lang="en-US" sz="2600" dirty="0"/>
          </a:p>
        </p:txBody>
      </p:sp>
      <p:sp>
        <p:nvSpPr>
          <p:cNvPr id="4" name="Oval 3"/>
          <p:cNvSpPr/>
          <p:nvPr/>
        </p:nvSpPr>
        <p:spPr>
          <a:xfrm>
            <a:off x="2362200" y="1143000"/>
            <a:ext cx="4114800" cy="1524000"/>
          </a:xfrm>
          <a:prstGeom prst="ellipse">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spTree>
    <p:extLst>
      <p:ext uri="{BB962C8B-B14F-4D97-AF65-F5344CB8AC3E}">
        <p14:creationId xmlns:p14="http://schemas.microsoft.com/office/powerpoint/2010/main" val="418865262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Running Time Analysis</a:t>
            </a:r>
            <a:endPar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447800"/>
            <a:ext cx="5638800" cy="460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7500" y="685800"/>
            <a:ext cx="8229600" cy="1446550"/>
          </a:xfrm>
          <a:prstGeom prst="rect">
            <a:avLst/>
          </a:prstGeom>
          <a:noFill/>
        </p:spPr>
        <p:txBody>
          <a:bodyPr wrap="square" rtlCol="0">
            <a:spAutoFit/>
          </a:bodyPr>
          <a:lstStyle/>
          <a:p>
            <a:pPr algn="ctr"/>
            <a:r>
              <a:rPr lang="en-US" sz="2200" dirty="0" smtClean="0"/>
              <a:t>GIRO </a:t>
            </a:r>
            <a:r>
              <a:rPr lang="en-US" sz="2200" dirty="0" err="1" smtClean="0"/>
              <a:t>Hastus</a:t>
            </a:r>
            <a:r>
              <a:rPr lang="en-US" sz="2200" dirty="0" smtClean="0"/>
              <a:t> ATP Tool (From French: </a:t>
            </a:r>
            <a:r>
              <a:rPr lang="en-US" sz="2200" dirty="0" err="1" smtClean="0"/>
              <a:t>Analyse</a:t>
            </a:r>
            <a:r>
              <a:rPr lang="en-US" sz="2200" dirty="0" smtClean="0"/>
              <a:t> des Temps de </a:t>
            </a:r>
            <a:r>
              <a:rPr lang="en-US" sz="2200" dirty="0" err="1" smtClean="0"/>
              <a:t>Parcours</a:t>
            </a:r>
            <a:r>
              <a:rPr lang="en-US" sz="2200" dirty="0" smtClean="0"/>
              <a:t>)</a:t>
            </a:r>
          </a:p>
          <a:p>
            <a:pPr algn="ctr"/>
            <a:r>
              <a:rPr lang="en-US" sz="2200" dirty="0" smtClean="0"/>
              <a:t>CTA Red Line NB </a:t>
            </a:r>
            <a:r>
              <a:rPr lang="en-US" sz="2200" dirty="0"/>
              <a:t>(</a:t>
            </a:r>
            <a:r>
              <a:rPr lang="en-US" sz="2200" dirty="0" smtClean="0"/>
              <a:t>95</a:t>
            </a:r>
            <a:r>
              <a:rPr lang="en-US" sz="2200" baseline="30000" dirty="0" smtClean="0"/>
              <a:t>th</a:t>
            </a:r>
            <a:r>
              <a:rPr lang="en-US" sz="2200" dirty="0" smtClean="0"/>
              <a:t> to Howard)</a:t>
            </a:r>
          </a:p>
          <a:p>
            <a:pPr marL="285750" indent="-285750">
              <a:buFont typeface="Arial" panose="020B0604020202020204" pitchFamily="34" charset="0"/>
              <a:buChar char="•"/>
            </a:pPr>
            <a:endParaRPr lang="en-US" sz="2200" dirty="0" smtClean="0"/>
          </a:p>
          <a:p>
            <a:endParaRPr lang="en-US" sz="2200" dirty="0" smtClean="0"/>
          </a:p>
        </p:txBody>
      </p:sp>
      <p:sp>
        <p:nvSpPr>
          <p:cNvPr id="2" name="TextBox 1"/>
          <p:cNvSpPr txBox="1"/>
          <p:nvPr/>
        </p:nvSpPr>
        <p:spPr>
          <a:xfrm>
            <a:off x="457200" y="3124200"/>
            <a:ext cx="1054100" cy="646331"/>
          </a:xfrm>
          <a:prstGeom prst="rect">
            <a:avLst/>
          </a:prstGeom>
          <a:noFill/>
        </p:spPr>
        <p:txBody>
          <a:bodyPr wrap="square" rtlCol="0">
            <a:spAutoFit/>
          </a:bodyPr>
          <a:lstStyle/>
          <a:p>
            <a:r>
              <a:rPr lang="en-US" dirty="0" smtClean="0"/>
              <a:t>Running Time</a:t>
            </a:r>
            <a:endParaRPr lang="en-US" dirty="0"/>
          </a:p>
        </p:txBody>
      </p:sp>
      <p:sp>
        <p:nvSpPr>
          <p:cNvPr id="8" name="TextBox 7"/>
          <p:cNvSpPr txBox="1"/>
          <p:nvPr/>
        </p:nvSpPr>
        <p:spPr>
          <a:xfrm>
            <a:off x="3994150" y="6019800"/>
            <a:ext cx="876300" cy="369332"/>
          </a:xfrm>
          <a:prstGeom prst="rect">
            <a:avLst/>
          </a:prstGeom>
          <a:noFill/>
        </p:spPr>
        <p:txBody>
          <a:bodyPr wrap="square" rtlCol="0">
            <a:spAutoFit/>
          </a:bodyPr>
          <a:lstStyle/>
          <a:p>
            <a:pPr algn="ctr"/>
            <a:r>
              <a:rPr lang="en-US" dirty="0" smtClean="0"/>
              <a:t>Time</a:t>
            </a:r>
            <a:endParaRPr lang="en-US" dirty="0"/>
          </a:p>
        </p:txBody>
      </p:sp>
    </p:spTree>
    <p:extLst>
      <p:ext uri="{BB962C8B-B14F-4D97-AF65-F5344CB8AC3E}">
        <p14:creationId xmlns:p14="http://schemas.microsoft.com/office/powerpoint/2010/main" val="33284891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Midway to 35</a:t>
            </a:r>
            <a:r>
              <a:rPr lang="en-US" sz="300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a:t>
            </a: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/Archer</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3318" name="Picture 6" descr="C:\Users\lkwan\Desktop\CTA_Orange.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62000"/>
            <a:ext cx="7239000" cy="55937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38200" y="4186861"/>
            <a:ext cx="2895600" cy="307777"/>
          </a:xfrm>
          <a:prstGeom prst="rect">
            <a:avLst/>
          </a:prstGeom>
          <a:solidFill>
            <a:schemeClr val="tx1"/>
          </a:solidFill>
        </p:spPr>
        <p:txBody>
          <a:bodyPr wrap="square" rtlCol="0">
            <a:spAutoFit/>
          </a:bodyPr>
          <a:lstStyle/>
          <a:p>
            <a:pPr algn="ctr"/>
            <a:r>
              <a:rPr lang="en-US" sz="1400" b="1" dirty="0" smtClean="0">
                <a:solidFill>
                  <a:schemeClr val="bg1"/>
                </a:solidFill>
              </a:rPr>
              <a:t>Length: Approx. 28,748 Linear </a:t>
            </a:r>
            <a:r>
              <a:rPr lang="en-US" sz="1400" b="1" dirty="0" err="1" smtClean="0">
                <a:solidFill>
                  <a:schemeClr val="bg1"/>
                </a:solidFill>
              </a:rPr>
              <a:t>Trk</a:t>
            </a:r>
            <a:r>
              <a:rPr lang="en-US" sz="1400" b="1" dirty="0" smtClean="0">
                <a:solidFill>
                  <a:schemeClr val="bg1"/>
                </a:solidFill>
              </a:rPr>
              <a:t> </a:t>
            </a:r>
            <a:r>
              <a:rPr lang="en-US" sz="1400" b="1" dirty="0" err="1" smtClean="0">
                <a:solidFill>
                  <a:schemeClr val="bg1"/>
                </a:solidFill>
              </a:rPr>
              <a:t>ft</a:t>
            </a:r>
            <a:endParaRPr lang="en-US" sz="1400" b="1" dirty="0">
              <a:solidFill>
                <a:schemeClr val="bg1"/>
              </a:solidFill>
            </a:endParaRPr>
          </a:p>
        </p:txBody>
      </p:sp>
      <p:sp>
        <p:nvSpPr>
          <p:cNvPr id="31" name="Freeform 30"/>
          <p:cNvSpPr/>
          <p:nvPr/>
        </p:nvSpPr>
        <p:spPr>
          <a:xfrm>
            <a:off x="1828800" y="3527075"/>
            <a:ext cx="2309064" cy="2370269"/>
          </a:xfrm>
          <a:custGeom>
            <a:avLst/>
            <a:gdLst>
              <a:gd name="connsiteX0" fmla="*/ 23064 w 2153705"/>
              <a:gd name="connsiteY0" fmla="*/ 2361460 h 2361460"/>
              <a:gd name="connsiteX1" fmla="*/ 23064 w 2153705"/>
              <a:gd name="connsiteY1" fmla="*/ 1882066 h 2361460"/>
              <a:gd name="connsiteX2" fmla="*/ 40819 w 2153705"/>
              <a:gd name="connsiteY2" fmla="*/ 1802167 h 2361460"/>
              <a:gd name="connsiteX3" fmla="*/ 67452 w 2153705"/>
              <a:gd name="connsiteY3" fmla="*/ 1713391 h 2361460"/>
              <a:gd name="connsiteX4" fmla="*/ 76330 w 2153705"/>
              <a:gd name="connsiteY4" fmla="*/ 1686758 h 2361460"/>
              <a:gd name="connsiteX5" fmla="*/ 111841 w 2153705"/>
              <a:gd name="connsiteY5" fmla="*/ 1633492 h 2361460"/>
              <a:gd name="connsiteX6" fmla="*/ 165107 w 2153705"/>
              <a:gd name="connsiteY6" fmla="*/ 1580226 h 2361460"/>
              <a:gd name="connsiteX7" fmla="*/ 182862 w 2153705"/>
              <a:gd name="connsiteY7" fmla="*/ 1562470 h 2361460"/>
              <a:gd name="connsiteX8" fmla="*/ 200617 w 2153705"/>
              <a:gd name="connsiteY8" fmla="*/ 1535837 h 2361460"/>
              <a:gd name="connsiteX9" fmla="*/ 236128 w 2153705"/>
              <a:gd name="connsiteY9" fmla="*/ 1500326 h 2361460"/>
              <a:gd name="connsiteX10" fmla="*/ 271639 w 2153705"/>
              <a:gd name="connsiteY10" fmla="*/ 1455938 h 2361460"/>
              <a:gd name="connsiteX11" fmla="*/ 298272 w 2153705"/>
              <a:gd name="connsiteY11" fmla="*/ 1438183 h 2361460"/>
              <a:gd name="connsiteX12" fmla="*/ 351538 w 2153705"/>
              <a:gd name="connsiteY12" fmla="*/ 1402672 h 2361460"/>
              <a:gd name="connsiteX13" fmla="*/ 369293 w 2153705"/>
              <a:gd name="connsiteY13" fmla="*/ 1376039 h 2361460"/>
              <a:gd name="connsiteX14" fmla="*/ 449192 w 2153705"/>
              <a:gd name="connsiteY14" fmla="*/ 1322773 h 2361460"/>
              <a:gd name="connsiteX15" fmla="*/ 475825 w 2153705"/>
              <a:gd name="connsiteY15" fmla="*/ 1305018 h 2361460"/>
              <a:gd name="connsiteX16" fmla="*/ 493581 w 2153705"/>
              <a:gd name="connsiteY16" fmla="*/ 1287262 h 2361460"/>
              <a:gd name="connsiteX17" fmla="*/ 546847 w 2153705"/>
              <a:gd name="connsiteY17" fmla="*/ 1251752 h 2361460"/>
              <a:gd name="connsiteX18" fmla="*/ 573480 w 2153705"/>
              <a:gd name="connsiteY18" fmla="*/ 1242874 h 2361460"/>
              <a:gd name="connsiteX19" fmla="*/ 600113 w 2153705"/>
              <a:gd name="connsiteY19" fmla="*/ 1225119 h 2361460"/>
              <a:gd name="connsiteX20" fmla="*/ 653379 w 2153705"/>
              <a:gd name="connsiteY20" fmla="*/ 1207363 h 2361460"/>
              <a:gd name="connsiteX21" fmla="*/ 680012 w 2153705"/>
              <a:gd name="connsiteY21" fmla="*/ 1189608 h 2361460"/>
              <a:gd name="connsiteX22" fmla="*/ 706645 w 2153705"/>
              <a:gd name="connsiteY22" fmla="*/ 1180730 h 2361460"/>
              <a:gd name="connsiteX23" fmla="*/ 733278 w 2153705"/>
              <a:gd name="connsiteY23" fmla="*/ 1154097 h 2361460"/>
              <a:gd name="connsiteX24" fmla="*/ 768788 w 2153705"/>
              <a:gd name="connsiteY24" fmla="*/ 1145220 h 2361460"/>
              <a:gd name="connsiteX25" fmla="*/ 822054 w 2153705"/>
              <a:gd name="connsiteY25" fmla="*/ 1127464 h 2361460"/>
              <a:gd name="connsiteX26" fmla="*/ 857565 w 2153705"/>
              <a:gd name="connsiteY26" fmla="*/ 1109709 h 2361460"/>
              <a:gd name="connsiteX27" fmla="*/ 910831 w 2153705"/>
              <a:gd name="connsiteY27" fmla="*/ 1100831 h 2361460"/>
              <a:gd name="connsiteX28" fmla="*/ 937464 w 2153705"/>
              <a:gd name="connsiteY28" fmla="*/ 1091954 h 2361460"/>
              <a:gd name="connsiteX29" fmla="*/ 1026241 w 2153705"/>
              <a:gd name="connsiteY29" fmla="*/ 1083076 h 2361460"/>
              <a:gd name="connsiteX30" fmla="*/ 1115017 w 2153705"/>
              <a:gd name="connsiteY30" fmla="*/ 1065321 h 2361460"/>
              <a:gd name="connsiteX31" fmla="*/ 1203794 w 2153705"/>
              <a:gd name="connsiteY31" fmla="*/ 1056443 h 2361460"/>
              <a:gd name="connsiteX32" fmla="*/ 1550023 w 2153705"/>
              <a:gd name="connsiteY32" fmla="*/ 1047565 h 2361460"/>
              <a:gd name="connsiteX33" fmla="*/ 1683188 w 2153705"/>
              <a:gd name="connsiteY33" fmla="*/ 1029810 h 2361460"/>
              <a:gd name="connsiteX34" fmla="*/ 1736454 w 2153705"/>
              <a:gd name="connsiteY34" fmla="*/ 1020932 h 2361460"/>
              <a:gd name="connsiteX35" fmla="*/ 1860742 w 2153705"/>
              <a:gd name="connsiteY35" fmla="*/ 1003177 h 2361460"/>
              <a:gd name="connsiteX36" fmla="*/ 1887375 w 2153705"/>
              <a:gd name="connsiteY36" fmla="*/ 994299 h 2361460"/>
              <a:gd name="connsiteX37" fmla="*/ 1976151 w 2153705"/>
              <a:gd name="connsiteY37" fmla="*/ 967666 h 2361460"/>
              <a:gd name="connsiteX38" fmla="*/ 2029417 w 2153705"/>
              <a:gd name="connsiteY38" fmla="*/ 932156 h 2361460"/>
              <a:gd name="connsiteX39" fmla="*/ 2038295 w 2153705"/>
              <a:gd name="connsiteY39" fmla="*/ 781235 h 2361460"/>
              <a:gd name="connsiteX40" fmla="*/ 2002784 w 2153705"/>
              <a:gd name="connsiteY40" fmla="*/ 736847 h 2361460"/>
              <a:gd name="connsiteX41" fmla="*/ 1958396 w 2153705"/>
              <a:gd name="connsiteY41" fmla="*/ 701336 h 2361460"/>
              <a:gd name="connsiteX42" fmla="*/ 1878497 w 2153705"/>
              <a:gd name="connsiteY42" fmla="*/ 639193 h 2361460"/>
              <a:gd name="connsiteX43" fmla="*/ 1851864 w 2153705"/>
              <a:gd name="connsiteY43" fmla="*/ 621437 h 2361460"/>
              <a:gd name="connsiteX44" fmla="*/ 1834109 w 2153705"/>
              <a:gd name="connsiteY44" fmla="*/ 594804 h 2361460"/>
              <a:gd name="connsiteX45" fmla="*/ 1816353 w 2153705"/>
              <a:gd name="connsiteY45" fmla="*/ 577049 h 2361460"/>
              <a:gd name="connsiteX46" fmla="*/ 1789720 w 2153705"/>
              <a:gd name="connsiteY46" fmla="*/ 532660 h 2361460"/>
              <a:gd name="connsiteX47" fmla="*/ 1780843 w 2153705"/>
              <a:gd name="connsiteY47" fmla="*/ 248575 h 2361460"/>
              <a:gd name="connsiteX48" fmla="*/ 1789720 w 2153705"/>
              <a:gd name="connsiteY48" fmla="*/ 221942 h 2361460"/>
              <a:gd name="connsiteX49" fmla="*/ 1825231 w 2153705"/>
              <a:gd name="connsiteY49" fmla="*/ 186431 h 2361460"/>
              <a:gd name="connsiteX50" fmla="*/ 1869619 w 2153705"/>
              <a:gd name="connsiteY50" fmla="*/ 150921 h 2361460"/>
              <a:gd name="connsiteX51" fmla="*/ 1940641 w 2153705"/>
              <a:gd name="connsiteY51" fmla="*/ 115410 h 2361460"/>
              <a:gd name="connsiteX52" fmla="*/ 1967274 w 2153705"/>
              <a:gd name="connsiteY52" fmla="*/ 97655 h 2361460"/>
              <a:gd name="connsiteX53" fmla="*/ 2002784 w 2153705"/>
              <a:gd name="connsiteY53" fmla="*/ 79899 h 2361460"/>
              <a:gd name="connsiteX54" fmla="*/ 2020540 w 2153705"/>
              <a:gd name="connsiteY54" fmla="*/ 62144 h 2361460"/>
              <a:gd name="connsiteX55" fmla="*/ 2073806 w 2153705"/>
              <a:gd name="connsiteY55" fmla="*/ 44389 h 2361460"/>
              <a:gd name="connsiteX56" fmla="*/ 2127072 w 2153705"/>
              <a:gd name="connsiteY56" fmla="*/ 17756 h 2361460"/>
              <a:gd name="connsiteX57" fmla="*/ 2153705 w 2153705"/>
              <a:gd name="connsiteY57" fmla="*/ 0 h 236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53705" h="2361460">
                <a:moveTo>
                  <a:pt x="23064" y="2361460"/>
                </a:moveTo>
                <a:cubicBezTo>
                  <a:pt x="-13866" y="2139874"/>
                  <a:pt x="-828" y="2264339"/>
                  <a:pt x="23064" y="1882066"/>
                </a:cubicBezTo>
                <a:cubicBezTo>
                  <a:pt x="26268" y="1830808"/>
                  <a:pt x="30000" y="1840034"/>
                  <a:pt x="40819" y="1802167"/>
                </a:cubicBezTo>
                <a:cubicBezTo>
                  <a:pt x="67645" y="1708276"/>
                  <a:pt x="25271" y="1839934"/>
                  <a:pt x="67452" y="1713391"/>
                </a:cubicBezTo>
                <a:cubicBezTo>
                  <a:pt x="70411" y="1704513"/>
                  <a:pt x="69713" y="1693375"/>
                  <a:pt x="76330" y="1686758"/>
                </a:cubicBezTo>
                <a:cubicBezTo>
                  <a:pt x="144243" y="1618841"/>
                  <a:pt x="25831" y="1741002"/>
                  <a:pt x="111841" y="1633492"/>
                </a:cubicBezTo>
                <a:cubicBezTo>
                  <a:pt x="127527" y="1613885"/>
                  <a:pt x="147352" y="1597981"/>
                  <a:pt x="165107" y="1580226"/>
                </a:cubicBezTo>
                <a:cubicBezTo>
                  <a:pt x="171025" y="1574307"/>
                  <a:pt x="178219" y="1569434"/>
                  <a:pt x="182862" y="1562470"/>
                </a:cubicBezTo>
                <a:cubicBezTo>
                  <a:pt x="188780" y="1553592"/>
                  <a:pt x="193673" y="1543938"/>
                  <a:pt x="200617" y="1535837"/>
                </a:cubicBezTo>
                <a:cubicBezTo>
                  <a:pt x="211511" y="1523127"/>
                  <a:pt x="226842" y="1514255"/>
                  <a:pt x="236128" y="1500326"/>
                </a:cubicBezTo>
                <a:cubicBezTo>
                  <a:pt x="249313" y="1480548"/>
                  <a:pt x="253565" y="1470396"/>
                  <a:pt x="271639" y="1455938"/>
                </a:cubicBezTo>
                <a:cubicBezTo>
                  <a:pt x="279971" y="1449273"/>
                  <a:pt x="289941" y="1444848"/>
                  <a:pt x="298272" y="1438183"/>
                </a:cubicBezTo>
                <a:cubicBezTo>
                  <a:pt x="343462" y="1402030"/>
                  <a:pt x="279958" y="1438461"/>
                  <a:pt x="351538" y="1402672"/>
                </a:cubicBezTo>
                <a:cubicBezTo>
                  <a:pt x="357456" y="1393794"/>
                  <a:pt x="361263" y="1383065"/>
                  <a:pt x="369293" y="1376039"/>
                </a:cubicBezTo>
                <a:cubicBezTo>
                  <a:pt x="369299" y="1376034"/>
                  <a:pt x="435872" y="1331653"/>
                  <a:pt x="449192" y="1322773"/>
                </a:cubicBezTo>
                <a:cubicBezTo>
                  <a:pt x="458070" y="1316855"/>
                  <a:pt x="468280" y="1312563"/>
                  <a:pt x="475825" y="1305018"/>
                </a:cubicBezTo>
                <a:cubicBezTo>
                  <a:pt x="481744" y="1299099"/>
                  <a:pt x="486885" y="1292284"/>
                  <a:pt x="493581" y="1287262"/>
                </a:cubicBezTo>
                <a:cubicBezTo>
                  <a:pt x="510652" y="1274459"/>
                  <a:pt x="529092" y="1263589"/>
                  <a:pt x="546847" y="1251752"/>
                </a:cubicBezTo>
                <a:cubicBezTo>
                  <a:pt x="554633" y="1246561"/>
                  <a:pt x="565110" y="1247059"/>
                  <a:pt x="573480" y="1242874"/>
                </a:cubicBezTo>
                <a:cubicBezTo>
                  <a:pt x="583023" y="1238102"/>
                  <a:pt x="590363" y="1229452"/>
                  <a:pt x="600113" y="1225119"/>
                </a:cubicBezTo>
                <a:cubicBezTo>
                  <a:pt x="617216" y="1217518"/>
                  <a:pt x="635624" y="1213282"/>
                  <a:pt x="653379" y="1207363"/>
                </a:cubicBezTo>
                <a:cubicBezTo>
                  <a:pt x="663501" y="1203989"/>
                  <a:pt x="670469" y="1194380"/>
                  <a:pt x="680012" y="1189608"/>
                </a:cubicBezTo>
                <a:cubicBezTo>
                  <a:pt x="688382" y="1185423"/>
                  <a:pt x="697767" y="1183689"/>
                  <a:pt x="706645" y="1180730"/>
                </a:cubicBezTo>
                <a:cubicBezTo>
                  <a:pt x="715523" y="1171852"/>
                  <a:pt x="722377" y="1160326"/>
                  <a:pt x="733278" y="1154097"/>
                </a:cubicBezTo>
                <a:cubicBezTo>
                  <a:pt x="743871" y="1148044"/>
                  <a:pt x="757102" y="1148726"/>
                  <a:pt x="768788" y="1145220"/>
                </a:cubicBezTo>
                <a:cubicBezTo>
                  <a:pt x="786715" y="1139842"/>
                  <a:pt x="804299" y="1133383"/>
                  <a:pt x="822054" y="1127464"/>
                </a:cubicBezTo>
                <a:cubicBezTo>
                  <a:pt x="834609" y="1123279"/>
                  <a:pt x="844889" y="1113512"/>
                  <a:pt x="857565" y="1109709"/>
                </a:cubicBezTo>
                <a:cubicBezTo>
                  <a:pt x="874806" y="1104537"/>
                  <a:pt x="893259" y="1104736"/>
                  <a:pt x="910831" y="1100831"/>
                </a:cubicBezTo>
                <a:cubicBezTo>
                  <a:pt x="919966" y="1098801"/>
                  <a:pt x="928215" y="1093377"/>
                  <a:pt x="937464" y="1091954"/>
                </a:cubicBezTo>
                <a:cubicBezTo>
                  <a:pt x="966858" y="1087432"/>
                  <a:pt x="996649" y="1086035"/>
                  <a:pt x="1026241" y="1083076"/>
                </a:cubicBezTo>
                <a:cubicBezTo>
                  <a:pt x="1068993" y="1068825"/>
                  <a:pt x="1051953" y="1072740"/>
                  <a:pt x="1115017" y="1065321"/>
                </a:cubicBezTo>
                <a:cubicBezTo>
                  <a:pt x="1144553" y="1061846"/>
                  <a:pt x="1174079" y="1057656"/>
                  <a:pt x="1203794" y="1056443"/>
                </a:cubicBezTo>
                <a:cubicBezTo>
                  <a:pt x="1319146" y="1051735"/>
                  <a:pt x="1434613" y="1050524"/>
                  <a:pt x="1550023" y="1047565"/>
                </a:cubicBezTo>
                <a:cubicBezTo>
                  <a:pt x="1614265" y="1026153"/>
                  <a:pt x="1552846" y="1044293"/>
                  <a:pt x="1683188" y="1029810"/>
                </a:cubicBezTo>
                <a:cubicBezTo>
                  <a:pt x="1701078" y="1027822"/>
                  <a:pt x="1718635" y="1023478"/>
                  <a:pt x="1736454" y="1020932"/>
                </a:cubicBezTo>
                <a:cubicBezTo>
                  <a:pt x="1774094" y="1015555"/>
                  <a:pt x="1822604" y="1011652"/>
                  <a:pt x="1860742" y="1003177"/>
                </a:cubicBezTo>
                <a:cubicBezTo>
                  <a:pt x="1869877" y="1001147"/>
                  <a:pt x="1878377" y="996870"/>
                  <a:pt x="1887375" y="994299"/>
                </a:cubicBezTo>
                <a:cubicBezTo>
                  <a:pt x="1981293" y="967465"/>
                  <a:pt x="1849566" y="1009862"/>
                  <a:pt x="1976151" y="967666"/>
                </a:cubicBezTo>
                <a:cubicBezTo>
                  <a:pt x="1996395" y="960918"/>
                  <a:pt x="2029417" y="932156"/>
                  <a:pt x="2029417" y="932156"/>
                </a:cubicBezTo>
                <a:cubicBezTo>
                  <a:pt x="2052509" y="862883"/>
                  <a:pt x="2057601" y="871330"/>
                  <a:pt x="2038295" y="781235"/>
                </a:cubicBezTo>
                <a:cubicBezTo>
                  <a:pt x="2034296" y="762571"/>
                  <a:pt x="2013652" y="750431"/>
                  <a:pt x="2002784" y="736847"/>
                </a:cubicBezTo>
                <a:cubicBezTo>
                  <a:pt x="1973579" y="700341"/>
                  <a:pt x="2000641" y="715418"/>
                  <a:pt x="1958396" y="701336"/>
                </a:cubicBezTo>
                <a:cubicBezTo>
                  <a:pt x="1916673" y="659613"/>
                  <a:pt x="1942212" y="681670"/>
                  <a:pt x="1878497" y="639193"/>
                </a:cubicBezTo>
                <a:lnTo>
                  <a:pt x="1851864" y="621437"/>
                </a:lnTo>
                <a:cubicBezTo>
                  <a:pt x="1845946" y="612559"/>
                  <a:pt x="1840774" y="603135"/>
                  <a:pt x="1834109" y="594804"/>
                </a:cubicBezTo>
                <a:cubicBezTo>
                  <a:pt x="1828880" y="588268"/>
                  <a:pt x="1820659" y="584226"/>
                  <a:pt x="1816353" y="577049"/>
                </a:cubicBezTo>
                <a:cubicBezTo>
                  <a:pt x="1781777" y="519423"/>
                  <a:pt x="1834712" y="577652"/>
                  <a:pt x="1789720" y="532660"/>
                </a:cubicBezTo>
                <a:cubicBezTo>
                  <a:pt x="1749150" y="410947"/>
                  <a:pt x="1764940" y="479178"/>
                  <a:pt x="1780843" y="248575"/>
                </a:cubicBezTo>
                <a:cubicBezTo>
                  <a:pt x="1781487" y="239239"/>
                  <a:pt x="1784281" y="229557"/>
                  <a:pt x="1789720" y="221942"/>
                </a:cubicBezTo>
                <a:cubicBezTo>
                  <a:pt x="1799450" y="208320"/>
                  <a:pt x="1813394" y="198268"/>
                  <a:pt x="1825231" y="186431"/>
                </a:cubicBezTo>
                <a:cubicBezTo>
                  <a:pt x="1865386" y="146276"/>
                  <a:pt x="1817770" y="168203"/>
                  <a:pt x="1869619" y="150921"/>
                </a:cubicBezTo>
                <a:cubicBezTo>
                  <a:pt x="1927981" y="92559"/>
                  <a:pt x="1818231" y="197015"/>
                  <a:pt x="1940641" y="115410"/>
                </a:cubicBezTo>
                <a:cubicBezTo>
                  <a:pt x="1949519" y="109492"/>
                  <a:pt x="1958010" y="102949"/>
                  <a:pt x="1967274" y="97655"/>
                </a:cubicBezTo>
                <a:cubicBezTo>
                  <a:pt x="1978764" y="91089"/>
                  <a:pt x="1991773" y="87240"/>
                  <a:pt x="2002784" y="79899"/>
                </a:cubicBezTo>
                <a:cubicBezTo>
                  <a:pt x="2009748" y="75256"/>
                  <a:pt x="2013054" y="65887"/>
                  <a:pt x="2020540" y="62144"/>
                </a:cubicBezTo>
                <a:cubicBezTo>
                  <a:pt x="2037280" y="53774"/>
                  <a:pt x="2073806" y="44389"/>
                  <a:pt x="2073806" y="44389"/>
                </a:cubicBezTo>
                <a:cubicBezTo>
                  <a:pt x="2150133" y="-6498"/>
                  <a:pt x="2053561" y="54511"/>
                  <a:pt x="2127072" y="17756"/>
                </a:cubicBezTo>
                <a:cubicBezTo>
                  <a:pt x="2136615" y="12984"/>
                  <a:pt x="2153705" y="0"/>
                  <a:pt x="2153705" y="0"/>
                </a:cubicBezTo>
              </a:path>
            </a:pathLst>
          </a:custGeom>
          <a:noFill/>
          <a:ln w="57150">
            <a:solidFill>
              <a:schemeClr val="tx1"/>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314742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649942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228600" y="0"/>
            <a:ext cx="8458200" cy="838200"/>
          </a:xfrm>
        </p:spPr>
        <p:txBody>
          <a:bodyPr/>
          <a:lstStyle/>
          <a:p>
            <a:pPr algn="ct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Orange Line: Midway to 35</a:t>
            </a:r>
            <a:r>
              <a:rPr lang="en-US" sz="300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th</a:t>
            </a:r>
            <a:r>
              <a:rPr lang="en-US" sz="3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/Archer</a:t>
            </a: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TextBox 29"/>
          <p:cNvSpPr txBox="1"/>
          <p:nvPr/>
        </p:nvSpPr>
        <p:spPr>
          <a:xfrm>
            <a:off x="7010400" y="1143000"/>
            <a:ext cx="1295400" cy="553998"/>
          </a:xfrm>
          <a:prstGeom prst="rect">
            <a:avLst/>
          </a:prstGeom>
          <a:noFill/>
        </p:spPr>
        <p:txBody>
          <a:bodyPr wrap="square" rtlCol="0">
            <a:spAutoFit/>
          </a:bodyPr>
          <a:lstStyle/>
          <a:p>
            <a:r>
              <a:rPr lang="en-US" sz="1500" dirty="0" smtClean="0"/>
              <a:t>Increased Runtime?</a:t>
            </a:r>
            <a:endParaRPr lang="en-US" sz="1500" dirty="0"/>
          </a:p>
        </p:txBody>
      </p:sp>
      <p:sp>
        <p:nvSpPr>
          <p:cNvPr id="34" name="TextBox 33"/>
          <p:cNvSpPr txBox="1"/>
          <p:nvPr/>
        </p:nvSpPr>
        <p:spPr>
          <a:xfrm>
            <a:off x="6922363" y="2117973"/>
            <a:ext cx="1905000" cy="1615827"/>
          </a:xfrm>
          <a:prstGeom prst="rect">
            <a:avLst/>
          </a:prstGeom>
          <a:noFill/>
        </p:spPr>
        <p:txBody>
          <a:bodyPr wrap="square" rtlCol="0">
            <a:spAutoFit/>
          </a:bodyPr>
          <a:lstStyle/>
          <a:p>
            <a:r>
              <a:rPr lang="en-US" sz="1500" dirty="0" smtClean="0"/>
              <a:t>AM Peak </a:t>
            </a:r>
          </a:p>
          <a:p>
            <a:r>
              <a:rPr lang="en-US" sz="1500" dirty="0" smtClean="0"/>
              <a:t>(0600-0900)</a:t>
            </a:r>
          </a:p>
          <a:p>
            <a:pPr marL="285750" indent="-285750">
              <a:buFont typeface="Arial" panose="020B0604020202020204" pitchFamily="34" charset="0"/>
              <a:buChar char="•"/>
            </a:pPr>
            <a:r>
              <a:rPr lang="en-US" sz="1300" dirty="0" smtClean="0"/>
              <a:t>7 Org-</a:t>
            </a:r>
            <a:r>
              <a:rPr lang="en-US" sz="1300" dirty="0" err="1" smtClean="0"/>
              <a:t>Brn</a:t>
            </a:r>
            <a:r>
              <a:rPr lang="en-US" sz="1300" dirty="0" smtClean="0"/>
              <a:t> trains</a:t>
            </a:r>
          </a:p>
          <a:p>
            <a:pPr marL="285750" indent="-285750">
              <a:buFont typeface="Arial" panose="020B0604020202020204" pitchFamily="34" charset="0"/>
              <a:buChar char="•"/>
            </a:pPr>
            <a:r>
              <a:rPr lang="en-US" sz="1300" dirty="0" smtClean="0"/>
              <a:t>Ridership</a:t>
            </a:r>
          </a:p>
          <a:p>
            <a:pPr marL="285750" indent="-285750">
              <a:buFont typeface="Arial" panose="020B0604020202020204" pitchFamily="34" charset="0"/>
              <a:buChar char="•"/>
            </a:pPr>
            <a:r>
              <a:rPr lang="en-US" sz="1300" dirty="0" smtClean="0"/>
              <a:t>Dwell Time</a:t>
            </a:r>
          </a:p>
          <a:p>
            <a:pPr marL="285750" indent="-285750">
              <a:buFont typeface="Arial" panose="020B0604020202020204" pitchFamily="34" charset="0"/>
              <a:buChar char="•"/>
            </a:pPr>
            <a:endParaRPr lang="en-US" sz="1500" dirty="0" smtClean="0"/>
          </a:p>
          <a:p>
            <a:endParaRPr lang="en-US" sz="1500" dirty="0"/>
          </a:p>
        </p:txBody>
      </p:sp>
      <p:sp>
        <p:nvSpPr>
          <p:cNvPr id="38" name="TextBox 37"/>
          <p:cNvSpPr txBox="1"/>
          <p:nvPr/>
        </p:nvSpPr>
        <p:spPr>
          <a:xfrm>
            <a:off x="6858000" y="3733800"/>
            <a:ext cx="2186126" cy="2046714"/>
          </a:xfrm>
          <a:prstGeom prst="rect">
            <a:avLst/>
          </a:prstGeom>
          <a:noFill/>
        </p:spPr>
        <p:txBody>
          <a:bodyPr wrap="square" rtlCol="0">
            <a:spAutoFit/>
          </a:bodyPr>
          <a:lstStyle/>
          <a:p>
            <a:r>
              <a:rPr lang="en-US" sz="1500" dirty="0" smtClean="0"/>
              <a:t>AM Peak </a:t>
            </a:r>
          </a:p>
          <a:p>
            <a:r>
              <a:rPr lang="en-US" sz="1500" dirty="0" smtClean="0"/>
              <a:t>Late Shoulder</a:t>
            </a:r>
          </a:p>
          <a:p>
            <a:r>
              <a:rPr lang="en-US" sz="1500" dirty="0" smtClean="0"/>
              <a:t>(0900-1230)</a:t>
            </a:r>
          </a:p>
          <a:p>
            <a:pPr marL="285750" indent="-285750">
              <a:buFont typeface="Arial" panose="020B0604020202020204" pitchFamily="34" charset="0"/>
              <a:buChar char="•"/>
            </a:pPr>
            <a:r>
              <a:rPr lang="en-US" sz="1300" dirty="0" smtClean="0"/>
              <a:t>Construction</a:t>
            </a:r>
          </a:p>
          <a:p>
            <a:pPr marL="285750" indent="-285750">
              <a:buFont typeface="Arial" panose="020B0604020202020204" pitchFamily="34" charset="0"/>
              <a:buChar char="•"/>
            </a:pPr>
            <a:r>
              <a:rPr lang="en-US" sz="1300" dirty="0" smtClean="0"/>
              <a:t>Track Inspection</a:t>
            </a:r>
          </a:p>
          <a:p>
            <a:pPr marL="285750" indent="-285750">
              <a:buFont typeface="Arial" panose="020B0604020202020204" pitchFamily="34" charset="0"/>
              <a:buChar char="•"/>
            </a:pPr>
            <a:r>
              <a:rPr lang="en-US" sz="1300" dirty="0"/>
              <a:t>Signal Maintenance</a:t>
            </a:r>
          </a:p>
          <a:p>
            <a:pPr marL="285750" indent="-285750">
              <a:buFont typeface="Arial" panose="020B0604020202020204" pitchFamily="34" charset="0"/>
              <a:buChar char="•"/>
            </a:pPr>
            <a:r>
              <a:rPr lang="en-US" sz="1300" dirty="0" smtClean="0"/>
              <a:t>Lunch Break at noon</a:t>
            </a:r>
          </a:p>
          <a:p>
            <a:pPr marL="285750" indent="-285750">
              <a:buFont typeface="Arial" panose="020B0604020202020204" pitchFamily="34" charset="0"/>
              <a:buChar char="•"/>
            </a:pPr>
            <a:endParaRPr lang="en-US" sz="1500" dirty="0" smtClean="0"/>
          </a:p>
          <a:p>
            <a:endParaRPr lang="en-US" sz="1500" dirty="0"/>
          </a:p>
        </p:txBody>
      </p:sp>
      <p:sp>
        <p:nvSpPr>
          <p:cNvPr id="22" name="Oval 21"/>
          <p:cNvSpPr/>
          <p:nvPr/>
        </p:nvSpPr>
        <p:spPr>
          <a:xfrm>
            <a:off x="4066827" y="1448377"/>
            <a:ext cx="1114773" cy="562171"/>
          </a:xfrm>
          <a:prstGeom prst="ellipse">
            <a:avLst/>
          </a:prstGeom>
          <a:solidFill>
            <a:schemeClr val="accent6">
              <a:lumMod val="40000"/>
              <a:lumOff val="60000"/>
              <a:alpha val="1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cxnSp>
        <p:nvCxnSpPr>
          <p:cNvPr id="23" name="Straight Arrow Connector 22"/>
          <p:cNvCxnSpPr/>
          <p:nvPr/>
        </p:nvCxnSpPr>
        <p:spPr>
          <a:xfrm flipH="1">
            <a:off x="5181600" y="1397347"/>
            <a:ext cx="1901993" cy="27699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450236" y="3657600"/>
            <a:ext cx="762000" cy="1047751"/>
          </a:xfrm>
          <a:prstGeom prst="ellipse">
            <a:avLst/>
          </a:prstGeom>
          <a:solidFill>
            <a:schemeClr val="accent6">
              <a:lumMod val="40000"/>
              <a:lumOff val="60000"/>
              <a:alpha val="1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sp>
        <p:nvSpPr>
          <p:cNvPr id="26" name="Oval 25"/>
          <p:cNvSpPr/>
          <p:nvPr/>
        </p:nvSpPr>
        <p:spPr>
          <a:xfrm>
            <a:off x="3136036" y="3200400"/>
            <a:ext cx="857598" cy="1676400"/>
          </a:xfrm>
          <a:prstGeom prst="ellipse">
            <a:avLst/>
          </a:prstGeom>
          <a:solidFill>
            <a:schemeClr val="accent6">
              <a:lumMod val="40000"/>
              <a:lumOff val="60000"/>
              <a:alpha val="1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i="1" dirty="0" smtClean="0">
              <a:solidFill>
                <a:schemeClr val="tx1"/>
              </a:solidFill>
            </a:endParaRPr>
          </a:p>
        </p:txBody>
      </p:sp>
      <p:cxnSp>
        <p:nvCxnSpPr>
          <p:cNvPr id="28" name="Straight Arrow Connector 27"/>
          <p:cNvCxnSpPr/>
          <p:nvPr/>
        </p:nvCxnSpPr>
        <p:spPr>
          <a:xfrm flipH="1">
            <a:off x="3059836" y="2667000"/>
            <a:ext cx="3810000" cy="1066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077046" y="3876675"/>
            <a:ext cx="2857154" cy="390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18731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64646"/>
      </a:dk2>
      <a:lt2>
        <a:srgbClr val="257FC2"/>
      </a:lt2>
      <a:accent1>
        <a:srgbClr val="DA022B"/>
      </a:accent1>
      <a:accent2>
        <a:srgbClr val="99C8EB"/>
      </a:accent2>
      <a:accent3>
        <a:srgbClr val="FFFFFF"/>
      </a:accent3>
      <a:accent4>
        <a:srgbClr val="257FC2"/>
      </a:accent4>
      <a:accent5>
        <a:srgbClr val="FFC000"/>
      </a:accent5>
      <a:accent6>
        <a:srgbClr val="92D050"/>
      </a:accent6>
      <a:hlink>
        <a:srgbClr val="FFFFFF"/>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400" b="1" i="1" dirty="0" smtClean="0">
            <a:solidFill>
              <a:schemeClr val="tx1"/>
            </a:solidFill>
          </a:defRPr>
        </a:defPPr>
      </a:lstStyle>
      <a:style>
        <a:lnRef idx="1">
          <a:schemeClr val="accent1"/>
        </a:lnRef>
        <a:fillRef idx="2">
          <a:schemeClr val="accent1"/>
        </a:fillRef>
        <a:effectRef idx="1">
          <a:schemeClr val="accent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2061</TotalTime>
  <Words>1231</Words>
  <Application>Microsoft Office PowerPoint</Application>
  <PresentationFormat>On-screen Show (4:3)</PresentationFormat>
  <Paragraphs>154</Paragraphs>
  <Slides>28</Slides>
  <Notes>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1_Office Theme</vt:lpstr>
      <vt:lpstr>Acrobat Document</vt:lpstr>
      <vt:lpstr>Running Time Analysis for  Better Service and a Balanced Budget</vt:lpstr>
      <vt:lpstr>Impacts of Schedule Running Time</vt:lpstr>
      <vt:lpstr>Budget and Efficiency Inspection and Maintenance Cost</vt:lpstr>
      <vt:lpstr>Budget and Efficiency</vt:lpstr>
      <vt:lpstr>Data Collection</vt:lpstr>
      <vt:lpstr>Methodology</vt:lpstr>
      <vt:lpstr>Running Time Analysis</vt:lpstr>
      <vt:lpstr>Orange Line: Midway to 35th/Archer</vt:lpstr>
      <vt:lpstr>Orange Line: Midway to 35th/Archer</vt:lpstr>
      <vt:lpstr>Orange Line: 17th Junction to Tower 12</vt:lpstr>
      <vt:lpstr>Orange Line: 17th Junction to Tower 12</vt:lpstr>
      <vt:lpstr>Orange Line Vs Green Line</vt:lpstr>
      <vt:lpstr>Orange Line Vs Green Line</vt:lpstr>
      <vt:lpstr>Orange Line – Total Runtime  (Midway to Midway)</vt:lpstr>
      <vt:lpstr>Orange Line – Roosevelt Station  AM Peak Service Vs PM Peak Service</vt:lpstr>
      <vt:lpstr>Simulation</vt:lpstr>
      <vt:lpstr>Simulation  Blue Line Congress Branch (NB) </vt:lpstr>
      <vt:lpstr>Simulation  Blue Line Congress Branch (SB) </vt:lpstr>
      <vt:lpstr>Simulation Blue Line Congress Branch</vt:lpstr>
      <vt:lpstr>Simulation  Blue Line Forest Park Terminal</vt:lpstr>
      <vt:lpstr>Simulation Blue Line O’Hare Terminal</vt:lpstr>
      <vt:lpstr>Optional Discussion - Terminal Congestion Red Line 95th Terminal</vt:lpstr>
      <vt:lpstr>Optional Discussion - Terminal Congestion Red Line 95th Terminal</vt:lpstr>
      <vt:lpstr>PowerPoint Presentation</vt:lpstr>
      <vt:lpstr>Optional Discussion - Terminal Congestion</vt:lpstr>
      <vt:lpstr>Summary</vt:lpstr>
      <vt:lpstr>Appendix I Scheduling Basics</vt:lpstr>
      <vt:lpstr>Appendix II Factors affecting Rail Running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 Lok</dc:creator>
  <cp:lastModifiedBy>Kwan, Lok</cp:lastModifiedBy>
  <cp:revision>571</cp:revision>
  <dcterms:created xsi:type="dcterms:W3CDTF">2017-04-21T21:47:18Z</dcterms:created>
  <dcterms:modified xsi:type="dcterms:W3CDTF">2017-06-07T14:16:13Z</dcterms:modified>
</cp:coreProperties>
</file>